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3" r:id="rId2"/>
    <p:sldMasterId id="2147483675" r:id="rId3"/>
    <p:sldMasterId id="2147483679" r:id="rId4"/>
    <p:sldMasterId id="2147483681" r:id="rId5"/>
    <p:sldMasterId id="2147483684" r:id="rId6"/>
    <p:sldMasterId id="2147483703" r:id="rId7"/>
    <p:sldMasterId id="2147483761" r:id="rId8"/>
  </p:sldMasterIdLst>
  <p:notesMasterIdLst>
    <p:notesMasterId r:id="rId70"/>
  </p:notesMasterIdLst>
  <p:sldIdLst>
    <p:sldId id="258" r:id="rId9"/>
    <p:sldId id="389" r:id="rId10"/>
    <p:sldId id="262" r:id="rId11"/>
    <p:sldId id="362" r:id="rId12"/>
    <p:sldId id="364" r:id="rId13"/>
    <p:sldId id="363" r:id="rId14"/>
    <p:sldId id="365" r:id="rId15"/>
    <p:sldId id="366" r:id="rId16"/>
    <p:sldId id="344" r:id="rId17"/>
    <p:sldId id="275" r:id="rId18"/>
    <p:sldId id="345" r:id="rId19"/>
    <p:sldId id="346" r:id="rId20"/>
    <p:sldId id="347" r:id="rId21"/>
    <p:sldId id="385" r:id="rId22"/>
    <p:sldId id="349" r:id="rId23"/>
    <p:sldId id="350" r:id="rId24"/>
    <p:sldId id="383" r:id="rId25"/>
    <p:sldId id="267" r:id="rId26"/>
    <p:sldId id="264" r:id="rId27"/>
    <p:sldId id="386" r:id="rId28"/>
    <p:sldId id="387" r:id="rId29"/>
    <p:sldId id="381" r:id="rId30"/>
    <p:sldId id="380" r:id="rId31"/>
    <p:sldId id="259" r:id="rId32"/>
    <p:sldId id="322" r:id="rId33"/>
    <p:sldId id="325" r:id="rId34"/>
    <p:sldId id="271" r:id="rId35"/>
    <p:sldId id="356" r:id="rId36"/>
    <p:sldId id="286" r:id="rId37"/>
    <p:sldId id="284" r:id="rId38"/>
    <p:sldId id="274" r:id="rId39"/>
    <p:sldId id="377" r:id="rId40"/>
    <p:sldId id="378" r:id="rId41"/>
    <p:sldId id="390" r:id="rId42"/>
    <p:sldId id="357" r:id="rId43"/>
    <p:sldId id="353" r:id="rId44"/>
    <p:sldId id="269" r:id="rId45"/>
    <p:sldId id="355" r:id="rId46"/>
    <p:sldId id="354" r:id="rId47"/>
    <p:sldId id="369" r:id="rId48"/>
    <p:sldId id="276" r:id="rId49"/>
    <p:sldId id="270" r:id="rId50"/>
    <p:sldId id="333" r:id="rId51"/>
    <p:sldId id="370" r:id="rId52"/>
    <p:sldId id="373" r:id="rId53"/>
    <p:sldId id="371" r:id="rId54"/>
    <p:sldId id="372" r:id="rId55"/>
    <p:sldId id="268" r:id="rId56"/>
    <p:sldId id="374" r:id="rId57"/>
    <p:sldId id="375" r:id="rId58"/>
    <p:sldId id="307" r:id="rId59"/>
    <p:sldId id="361" r:id="rId60"/>
    <p:sldId id="360" r:id="rId61"/>
    <p:sldId id="341" r:id="rId62"/>
    <p:sldId id="260" r:id="rId63"/>
    <p:sldId id="388" r:id="rId64"/>
    <p:sldId id="382" r:id="rId65"/>
    <p:sldId id="256" r:id="rId66"/>
    <p:sldId id="376" r:id="rId67"/>
    <p:sldId id="342" r:id="rId68"/>
    <p:sldId id="379" r:id="rId6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7F4"/>
    <a:srgbClr val="4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51"/>
    <p:restoredTop sz="73166"/>
  </p:normalViewPr>
  <p:slideViewPr>
    <p:cSldViewPr>
      <p:cViewPr varScale="1">
        <p:scale>
          <a:sx n="82" d="100"/>
          <a:sy n="82" d="100"/>
        </p:scale>
        <p:origin x="176" y="744"/>
      </p:cViewPr>
      <p:guideLst>
        <p:guide orient="horz" pos="2160"/>
        <p:guide pos="2880"/>
      </p:guideLst>
    </p:cSldViewPr>
  </p:slideViewPr>
  <p:outlineViewPr>
    <p:cViewPr>
      <p:scale>
        <a:sx n="33" d="100"/>
        <a:sy n="33" d="100"/>
      </p:scale>
      <p:origin x="0" y="0"/>
    </p:cViewPr>
  </p:outlineViewPr>
  <p:notesTextViewPr>
    <p:cViewPr>
      <p:scale>
        <a:sx n="155" d="100"/>
        <a:sy n="155" d="100"/>
      </p:scale>
      <p:origin x="0" y="0"/>
    </p:cViewPr>
  </p:notesTextViewPr>
  <p:sorterViewPr>
    <p:cViewPr>
      <p:scale>
        <a:sx n="1" d="1"/>
        <a:sy n="1" d="1"/>
      </p:scale>
      <p:origin x="0" y="124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en-US" dirty="0"/>
            <a:t>Burial</a:t>
          </a:r>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en-US" dirty="0"/>
            <a:t>Risen</a:t>
          </a:r>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en-US" dirty="0"/>
            <a:t>Death</a:t>
          </a:r>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37958E09-87DD-D344-8615-401D8605497B}" type="presOf" srcId="{1761BF22-3663-6943-BC98-EA3FB97FC333}" destId="{62C367AA-B91C-A148-B86A-FB79D3F4E72B}" srcOrd="1" destOrd="0" presId="urn:microsoft.com/office/officeart/2005/8/layout/cycle8"/>
    <dgm:cxn modelId="{C1DC7D30-7A7A-5545-AE3B-D8887A6D6089}" type="presOf" srcId="{1761BF22-3663-6943-BC98-EA3FB97FC333}" destId="{7A1F332F-0EF0-AC41-905E-4CA0527D6167}" srcOrd="0" destOrd="0" presId="urn:microsoft.com/office/officeart/2005/8/layout/cycle8"/>
    <dgm:cxn modelId="{F0168355-BD9A-B24D-880D-BAE97ABF140B}" type="presOf" srcId="{C3740528-2A0E-7A44-A71D-1AD106D92C0C}" destId="{9384EA35-9B61-C346-BDBD-964737CBBFD8}" srcOrd="0" destOrd="0" presId="urn:microsoft.com/office/officeart/2005/8/layout/cycle8"/>
    <dgm:cxn modelId="{A587B861-D398-2842-8369-662CD4389684}" type="presOf" srcId="{7D473E2F-916C-E843-9FD7-3FA101C1CDBB}" destId="{6B5BD606-BF8F-BF4B-9313-F2FFFC4E6B8D}" srcOrd="0" destOrd="0" presId="urn:microsoft.com/office/officeart/2005/8/layout/cycle8"/>
    <dgm:cxn modelId="{F7577A63-088C-CA44-AEC9-8E0EC39E1CE2}" srcId="{E6F53C06-4E31-D040-8F03-EF703A04D14F}" destId="{7D473E2F-916C-E843-9FD7-3FA101C1CDBB}" srcOrd="1" destOrd="0" parTransId="{E6E4C51B-20F9-954C-B5B9-38D5575BCAF3}" sibTransId="{BF3EB062-1A2A-FF47-A397-9630C2E82009}"/>
    <dgm:cxn modelId="{2F491090-F381-CA41-ACEE-A37707DB11C0}" type="presOf" srcId="{7D473E2F-916C-E843-9FD7-3FA101C1CDBB}" destId="{FD319245-54BA-8048-A706-9373F34590BA}" srcOrd="1" destOrd="0" presId="urn:microsoft.com/office/officeart/2005/8/layout/cycle8"/>
    <dgm:cxn modelId="{AA05DF9B-43CC-9B48-9976-D9657280B6BF}" type="presOf" srcId="{E6F53C06-4E31-D040-8F03-EF703A04D14F}" destId="{7B602E98-C876-8342-BB3E-8277BEFF1E68}" srcOrd="0" destOrd="0" presId="urn:microsoft.com/office/officeart/2005/8/layout/cycle8"/>
    <dgm:cxn modelId="{6AE82AC5-ED23-7749-B565-76F9462A7E4A}"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D1144F92-7616-2340-B26D-E52CF9A17089}" type="presParOf" srcId="{7B602E98-C876-8342-BB3E-8277BEFF1E68}" destId="{9384EA35-9B61-C346-BDBD-964737CBBFD8}" srcOrd="0" destOrd="0" presId="urn:microsoft.com/office/officeart/2005/8/layout/cycle8"/>
    <dgm:cxn modelId="{45DD9E78-3F84-2047-A964-966840931B90}" type="presParOf" srcId="{7B602E98-C876-8342-BB3E-8277BEFF1E68}" destId="{379C2E45-9820-9F4F-A5F0-A154F1E06CE9}" srcOrd="1" destOrd="0" presId="urn:microsoft.com/office/officeart/2005/8/layout/cycle8"/>
    <dgm:cxn modelId="{A35FA507-DDDD-5147-A884-356C51E8C3C3}" type="presParOf" srcId="{7B602E98-C876-8342-BB3E-8277BEFF1E68}" destId="{59781E3A-25AB-F041-8955-CC4D3E9F5ED6}" srcOrd="2" destOrd="0" presId="urn:microsoft.com/office/officeart/2005/8/layout/cycle8"/>
    <dgm:cxn modelId="{72950819-B04A-9D48-B7EB-94D4986514F3}" type="presParOf" srcId="{7B602E98-C876-8342-BB3E-8277BEFF1E68}" destId="{0CC4020D-20E9-C24E-A593-B54EE7503880}" srcOrd="3" destOrd="0" presId="urn:microsoft.com/office/officeart/2005/8/layout/cycle8"/>
    <dgm:cxn modelId="{A9E9AD12-C151-5F42-A43B-751C52F6BB60}" type="presParOf" srcId="{7B602E98-C876-8342-BB3E-8277BEFF1E68}" destId="{6B5BD606-BF8F-BF4B-9313-F2FFFC4E6B8D}" srcOrd="4" destOrd="0" presId="urn:microsoft.com/office/officeart/2005/8/layout/cycle8"/>
    <dgm:cxn modelId="{C18D8D1A-F065-5843-B26F-83F60B0986B0}" type="presParOf" srcId="{7B602E98-C876-8342-BB3E-8277BEFF1E68}" destId="{CB15719B-A3AD-B841-AC13-055D2CC4E00B}" srcOrd="5" destOrd="0" presId="urn:microsoft.com/office/officeart/2005/8/layout/cycle8"/>
    <dgm:cxn modelId="{79540916-FF9C-2F4D-B544-E6F4DD21B7E9}" type="presParOf" srcId="{7B602E98-C876-8342-BB3E-8277BEFF1E68}" destId="{7980E43A-6F66-4245-AB55-5CEB3C5AFC88}" srcOrd="6" destOrd="0" presId="urn:microsoft.com/office/officeart/2005/8/layout/cycle8"/>
    <dgm:cxn modelId="{6DEA9EB6-DD07-F944-A214-9EBCDE36D8D6}" type="presParOf" srcId="{7B602E98-C876-8342-BB3E-8277BEFF1E68}" destId="{FD319245-54BA-8048-A706-9373F34590BA}" srcOrd="7" destOrd="0" presId="urn:microsoft.com/office/officeart/2005/8/layout/cycle8"/>
    <dgm:cxn modelId="{688ABDDD-EA5E-654B-A4B7-F4B27F1E6D9B}" type="presParOf" srcId="{7B602E98-C876-8342-BB3E-8277BEFF1E68}" destId="{7A1F332F-0EF0-AC41-905E-4CA0527D6167}" srcOrd="8" destOrd="0" presId="urn:microsoft.com/office/officeart/2005/8/layout/cycle8"/>
    <dgm:cxn modelId="{05E1B8A6-EC05-0340-B7E4-F8CB7694CB92}" type="presParOf" srcId="{7B602E98-C876-8342-BB3E-8277BEFF1E68}" destId="{9D4ED958-D52A-C446-ACAE-990A24F506D2}" srcOrd="9" destOrd="0" presId="urn:microsoft.com/office/officeart/2005/8/layout/cycle8"/>
    <dgm:cxn modelId="{CD8872F9-98CE-A849-9A8D-9B5904F89CCA}" type="presParOf" srcId="{7B602E98-C876-8342-BB3E-8277BEFF1E68}" destId="{2C99F39D-B4E7-7944-8D0B-FDAAB2E0F7D2}" srcOrd="10" destOrd="0" presId="urn:microsoft.com/office/officeart/2005/8/layout/cycle8"/>
    <dgm:cxn modelId="{FB67116F-195B-A741-9A3A-96FDF5D8C543}" type="presParOf" srcId="{7B602E98-C876-8342-BB3E-8277BEFF1E68}" destId="{62C367AA-B91C-A148-B86A-FB79D3F4E72B}" srcOrd="11" destOrd="0" presId="urn:microsoft.com/office/officeart/2005/8/layout/cycle8"/>
    <dgm:cxn modelId="{1333CFE7-6740-3D46-8780-8AF4BDCC3DF8}" type="presParOf" srcId="{7B602E98-C876-8342-BB3E-8277BEFF1E68}" destId="{436E2647-1ED5-3148-9666-10A54B791D68}" srcOrd="12" destOrd="0" presId="urn:microsoft.com/office/officeart/2005/8/layout/cycle8"/>
    <dgm:cxn modelId="{3CA449E4-88D8-DA4B-83EC-3CD360D6927E}" type="presParOf" srcId="{7B602E98-C876-8342-BB3E-8277BEFF1E68}" destId="{EBECA5EC-E10B-6541-880B-794BFF59D527}" srcOrd="13" destOrd="0" presId="urn:microsoft.com/office/officeart/2005/8/layout/cycle8"/>
    <dgm:cxn modelId="{C38C15F5-2A78-BA40-8EF1-3648EA69C5F7}"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en-US" dirty="0"/>
            <a:t>Dead</a:t>
          </a:r>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pPr rtl="0"/>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pPr rtl="0"/>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pPr rtl="0"/>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en-US" dirty="0"/>
            <a:t>Alive</a:t>
          </a:r>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pt>
  </dgm:ptLst>
  <dgm:cxnLst>
    <dgm:cxn modelId="{FD05C90F-BC3A-0E47-B07B-8B88E1F4C9F8}" type="presOf" srcId="{694525C5-9FDD-814B-A067-F883D9022868}" destId="{A42B88D9-872F-F246-B082-6E2FFF3800AA}" srcOrd="0" destOrd="0" presId="urn:microsoft.com/office/officeart/2005/8/layout/balance1"/>
    <dgm:cxn modelId="{7E9FF40F-AE51-9F4B-BB6C-179EAFFA9DE1}" srcId="{2D076B49-53D4-8646-81E8-A485E8AC013F}" destId="{13650350-F198-074E-9D6A-029762067122}" srcOrd="0" destOrd="0" parTransId="{30B9B86E-877A-CC48-B8C1-B2D4CC968317}" sibTransId="{02E16F0E-FEC8-074F-B1B8-B722850B88F6}"/>
    <dgm:cxn modelId="{AB920B35-265C-7743-8E8F-1DD3ADFFBC8C}" srcId="{2D076B49-53D4-8646-81E8-A485E8AC013F}" destId="{7D69569B-2323-5D4E-9279-6914525E0E18}" srcOrd="1" destOrd="0" parTransId="{1E2697EF-97AC-4541-A484-63E297BB0CEF}" sibTransId="{A71F1C72-C0D3-6D43-B2BE-3AD8871B4007}"/>
    <dgm:cxn modelId="{C80FD44B-C82E-044E-A85C-65A61A477CAF}" type="presOf" srcId="{631A657C-6F77-8C47-A7AD-9F4E40AFFF54}" destId="{62C31F2A-9A1E-A149-8EAF-036B99F62A9B}" srcOrd="0" destOrd="0" presId="urn:microsoft.com/office/officeart/2005/8/layout/balance1"/>
    <dgm:cxn modelId="{C33C9C4F-6892-DA44-8C9E-D4602BB9EF71}" type="presOf" srcId="{A53F1204-5BE4-684A-AD10-BC5DDE05FFC3}" destId="{F45C4F90-9252-014B-A19B-2CBB570FCAE0}" srcOrd="0" destOrd="0" presId="urn:microsoft.com/office/officeart/2005/8/layout/balance1"/>
    <dgm:cxn modelId="{6B665958-D165-AD4E-9881-21970047E831}" srcId="{A53F1204-5BE4-684A-AD10-BC5DDE05FFC3}" destId="{631A657C-6F77-8C47-A7AD-9F4E40AFFF54}" srcOrd="1" destOrd="0" parTransId="{0DF0805B-31CD-CF48-AF25-DF0315812651}" sibTransId="{221D99B7-23EE-AB44-A9A5-489831DED100}"/>
    <dgm:cxn modelId="{5D438E67-C85B-E045-92E5-28548FB8FC50}" type="presOf" srcId="{13650350-F198-074E-9D6A-029762067122}" destId="{D76DC25C-596D-EC41-A5BE-1044C6E69FB0}" srcOrd="0" destOrd="0" presId="urn:microsoft.com/office/officeart/2005/8/layout/balance1"/>
    <dgm:cxn modelId="{CF327D74-929D-6742-9586-578D7B5256F8}" type="presOf" srcId="{2D076B49-53D4-8646-81E8-A485E8AC013F}" destId="{4F0783E6-C52A-A847-A6E3-E332A152C91B}" srcOrd="0" destOrd="0" presId="urn:microsoft.com/office/officeart/2005/8/layout/balance1"/>
    <dgm:cxn modelId="{C750FF77-9BF2-C844-B5F5-99934E41777E}" srcId="{2D076B49-53D4-8646-81E8-A485E8AC013F}" destId="{694525C5-9FDD-814B-A067-F883D9022868}" srcOrd="2" destOrd="0" parTransId="{2C23D46C-88B9-BB49-A03E-023F51BE0CA7}" sibTransId="{40DD771D-95C0-6E42-B861-7926F8429782}"/>
    <dgm:cxn modelId="{B9047DA9-E78E-2440-9E63-6D936D324631}" type="presOf" srcId="{7D69569B-2323-5D4E-9279-6914525E0E18}" destId="{C1BE93AB-A0D0-C243-957E-EAE81D4B64BA}"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B1CAD2DC-EAFB-AF49-A0E9-29D6F255B195}" type="presParOf" srcId="{F45C4F90-9252-014B-A19B-2CBB570FCAE0}" destId="{5A966515-05D9-7549-9FBE-52885586EBF8}" srcOrd="0" destOrd="0" presId="urn:microsoft.com/office/officeart/2005/8/layout/balance1"/>
    <dgm:cxn modelId="{4D5C4895-44F0-7848-B5CA-12EAD9705D99}" type="presParOf" srcId="{F45C4F90-9252-014B-A19B-2CBB570FCAE0}" destId="{4D65AE49-4CFF-0241-BCCE-AAF78EFC329D}" srcOrd="1" destOrd="0" presId="urn:microsoft.com/office/officeart/2005/8/layout/balance1"/>
    <dgm:cxn modelId="{59D9714E-BA15-7347-AF6A-45D86DCA5B1A}" type="presParOf" srcId="{4D65AE49-4CFF-0241-BCCE-AAF78EFC329D}" destId="{4F0783E6-C52A-A847-A6E3-E332A152C91B}" srcOrd="0" destOrd="0" presId="urn:microsoft.com/office/officeart/2005/8/layout/balance1"/>
    <dgm:cxn modelId="{27AA175A-E288-7A42-A5F3-8CEA1052D862}" type="presParOf" srcId="{4D65AE49-4CFF-0241-BCCE-AAF78EFC329D}" destId="{62C31F2A-9A1E-A149-8EAF-036B99F62A9B}" srcOrd="1" destOrd="0" presId="urn:microsoft.com/office/officeart/2005/8/layout/balance1"/>
    <dgm:cxn modelId="{5E3C4CFD-5E37-2B42-B2FA-080675D05384}" type="presParOf" srcId="{F45C4F90-9252-014B-A19B-2CBB570FCAE0}" destId="{C15F9AC9-F67C-EB44-8C84-8D2E45F48E1F}" srcOrd="2" destOrd="0" presId="urn:microsoft.com/office/officeart/2005/8/layout/balance1"/>
    <dgm:cxn modelId="{983FA1F3-15FF-D64E-BC87-E66923526882}" type="presParOf" srcId="{C15F9AC9-F67C-EB44-8C84-8D2E45F48E1F}" destId="{C9FDDC98-D973-4648-88C7-546222ADC43F}" srcOrd="0" destOrd="0" presId="urn:microsoft.com/office/officeart/2005/8/layout/balance1"/>
    <dgm:cxn modelId="{9BE93DE5-D1B5-1B4E-BC1A-3F476701692C}" type="presParOf" srcId="{C15F9AC9-F67C-EB44-8C84-8D2E45F48E1F}" destId="{5CC5C51F-F3F8-BE46-A3E7-3F156BB7224C}" srcOrd="1" destOrd="0" presId="urn:microsoft.com/office/officeart/2005/8/layout/balance1"/>
    <dgm:cxn modelId="{DE6AA2B9-BA93-0640-B329-82BD61B1C82F}" type="presParOf" srcId="{C15F9AC9-F67C-EB44-8C84-8D2E45F48E1F}" destId="{802AD16A-2A7D-CD40-9219-0D013DAA56FD}" srcOrd="2" destOrd="0" presId="urn:microsoft.com/office/officeart/2005/8/layout/balance1"/>
    <dgm:cxn modelId="{D1B88601-6440-FD42-A024-85AD91111D71}" type="presParOf" srcId="{C15F9AC9-F67C-EB44-8C84-8D2E45F48E1F}" destId="{D76DC25C-596D-EC41-A5BE-1044C6E69FB0}" srcOrd="3" destOrd="0" presId="urn:microsoft.com/office/officeart/2005/8/layout/balance1"/>
    <dgm:cxn modelId="{2F333BBD-39CE-3C43-BDC6-24E641EAD872}" type="presParOf" srcId="{C15F9AC9-F67C-EB44-8C84-8D2E45F48E1F}" destId="{C1BE93AB-A0D0-C243-957E-EAE81D4B64BA}" srcOrd="4" destOrd="0" presId="urn:microsoft.com/office/officeart/2005/8/layout/balance1"/>
    <dgm:cxn modelId="{7F6665AA-9D20-2E48-8991-F53E4030B038}"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en-US" dirty="0"/>
            <a:t>Dead</a:t>
          </a:r>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en-US" dirty="0"/>
            <a:t>Jesus</a:t>
          </a:r>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en-US" dirty="0"/>
            <a:t>Alive</a:t>
          </a:r>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pPr rtl="0"/>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pPr rtl="0"/>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pPr rtl="0"/>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pt>
  </dgm:ptLst>
  <dgm:cxnLst>
    <dgm:cxn modelId="{7E9FF40F-AE51-9F4B-BB6C-179EAFFA9DE1}" srcId="{CA4B5168-B8AD-DA4C-84A5-8FDCE7B96CF5}" destId="{13650350-F198-074E-9D6A-029762067122}" srcOrd="0" destOrd="0" parTransId="{30B9B86E-877A-CC48-B8C1-B2D4CC968317}" sibTransId="{02E16F0E-FEC8-074F-B1B8-B722850B88F6}"/>
    <dgm:cxn modelId="{B6B5DB30-6832-A342-A27A-158786CD5467}" type="presOf" srcId="{7D69569B-2323-5D4E-9279-6914525E0E18}" destId="{49FFE84F-1D3D-F044-8717-50CFD5D0D28E}"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6006343A-5597-5B43-8CB5-08B8313F5BDA}" type="presOf" srcId="{A53F1204-5BE4-684A-AD10-BC5DDE05FFC3}" destId="{F45C4F90-9252-014B-A19B-2CBB570FCAE0}" srcOrd="0" destOrd="0" presId="urn:microsoft.com/office/officeart/2005/8/layout/balance1"/>
    <dgm:cxn modelId="{CE163C62-802A-4A42-916E-B6644815F2B2}" type="presOf" srcId="{795537B5-4031-D94F-9CAE-B97D65B128F6}" destId="{5D152859-4C11-C941-80D1-124F2617F304}" srcOrd="0" destOrd="0" presId="urn:microsoft.com/office/officeart/2005/8/layout/balance1"/>
    <dgm:cxn modelId="{16156074-298F-2D48-8A72-6DE09BCEE191}" type="presOf" srcId="{2D076B49-53D4-8646-81E8-A485E8AC013F}" destId="{4F0783E6-C52A-A847-A6E3-E332A152C91B}" srcOrd="0" destOrd="0" presId="urn:microsoft.com/office/officeart/2005/8/layout/balance1"/>
    <dgm:cxn modelId="{C750FF77-9BF2-C844-B5F5-99934E41777E}" srcId="{CA4B5168-B8AD-DA4C-84A5-8FDCE7B96CF5}" destId="{694525C5-9FDD-814B-A067-F883D9022868}" srcOrd="2" destOrd="0" parTransId="{2C23D46C-88B9-BB49-A03E-023F51BE0CA7}" sibTransId="{40DD771D-95C0-6E42-B861-7926F8429782}"/>
    <dgm:cxn modelId="{8191198B-5608-B44E-8983-538D26BD1E81}" type="presOf" srcId="{13650350-F198-074E-9D6A-029762067122}" destId="{244E3F71-DD21-3A43-AB35-C865DD4D16F1}" srcOrd="0" destOrd="0" presId="urn:microsoft.com/office/officeart/2005/8/layout/balance1"/>
    <dgm:cxn modelId="{7F0B268C-8E65-2C49-AC6A-E3422174FE0A}" type="presOf" srcId="{CA4B5168-B8AD-DA4C-84A5-8FDCE7B96CF5}" destId="{62C31F2A-9A1E-A149-8EAF-036B99F62A9B}"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B22E3FBA-469F-AE4E-B3F7-CE6C154837A9}" srcId="{A53F1204-5BE4-684A-AD10-BC5DDE05FFC3}" destId="{2D076B49-53D4-8646-81E8-A485E8AC013F}" srcOrd="0" destOrd="0" parTransId="{635C5B82-80EB-CD44-9B22-EB89E4655CA3}" sibTransId="{BE91BF38-B07E-3B4A-A6D1-A516548ED13A}"/>
    <dgm:cxn modelId="{C7EE89F8-47A9-174F-B465-6315B6045C4D}" type="presOf" srcId="{694525C5-9FDD-814B-A067-F883D9022868}" destId="{B2BE7D1A-F1FA-834A-B220-999616C11E72}" srcOrd="0" destOrd="0" presId="urn:microsoft.com/office/officeart/2005/8/layout/balance1"/>
    <dgm:cxn modelId="{D9C3F6FE-E138-B44A-9411-2686EAB39551}" srcId="{A53F1204-5BE4-684A-AD10-BC5DDE05FFC3}" destId="{CA4B5168-B8AD-DA4C-84A5-8FDCE7B96CF5}" srcOrd="1" destOrd="0" parTransId="{70FD3067-D4B3-744A-AF04-A565C10213D5}" sibTransId="{8343436B-E757-174C-8D6D-427B37363472}"/>
    <dgm:cxn modelId="{AFDF551D-1F7A-6640-9B61-275432345C4C}" type="presParOf" srcId="{F45C4F90-9252-014B-A19B-2CBB570FCAE0}" destId="{5A966515-05D9-7549-9FBE-52885586EBF8}" srcOrd="0" destOrd="0" presId="urn:microsoft.com/office/officeart/2005/8/layout/balance1"/>
    <dgm:cxn modelId="{D494DEBF-2401-3141-B04B-2D81BED4B752}" type="presParOf" srcId="{F45C4F90-9252-014B-A19B-2CBB570FCAE0}" destId="{4D65AE49-4CFF-0241-BCCE-AAF78EFC329D}" srcOrd="1" destOrd="0" presId="urn:microsoft.com/office/officeart/2005/8/layout/balance1"/>
    <dgm:cxn modelId="{68E10CD2-B2C4-D649-8087-E519C5A2C234}" type="presParOf" srcId="{4D65AE49-4CFF-0241-BCCE-AAF78EFC329D}" destId="{4F0783E6-C52A-A847-A6E3-E332A152C91B}" srcOrd="0" destOrd="0" presId="urn:microsoft.com/office/officeart/2005/8/layout/balance1"/>
    <dgm:cxn modelId="{A164C2DD-560C-894B-8C8B-3039C9B98824}" type="presParOf" srcId="{4D65AE49-4CFF-0241-BCCE-AAF78EFC329D}" destId="{62C31F2A-9A1E-A149-8EAF-036B99F62A9B}" srcOrd="1" destOrd="0" presId="urn:microsoft.com/office/officeart/2005/8/layout/balance1"/>
    <dgm:cxn modelId="{D9652F3C-880C-6F45-B3BC-2CD067ED94F5}" type="presParOf" srcId="{F45C4F90-9252-014B-A19B-2CBB570FCAE0}" destId="{C15F9AC9-F67C-EB44-8C84-8D2E45F48E1F}" srcOrd="2" destOrd="0" presId="urn:microsoft.com/office/officeart/2005/8/layout/balance1"/>
    <dgm:cxn modelId="{0445A9E4-3C3B-FE48-A486-B2BDC57AABB1}" type="presParOf" srcId="{C15F9AC9-F67C-EB44-8C84-8D2E45F48E1F}" destId="{C9FDDC98-D973-4648-88C7-546222ADC43F}" srcOrd="0" destOrd="0" presId="urn:microsoft.com/office/officeart/2005/8/layout/balance1"/>
    <dgm:cxn modelId="{E38032A8-5171-2D43-AC0F-58093EDC2578}" type="presParOf" srcId="{C15F9AC9-F67C-EB44-8C84-8D2E45F48E1F}" destId="{5CC5C51F-F3F8-BE46-A3E7-3F156BB7224C}" srcOrd="1" destOrd="0" presId="urn:microsoft.com/office/officeart/2005/8/layout/balance1"/>
    <dgm:cxn modelId="{CE8947E6-583E-5448-800B-ED40672C9B94}" type="presParOf" srcId="{C15F9AC9-F67C-EB44-8C84-8D2E45F48E1F}" destId="{CC12B939-B260-FA4A-AF29-3EC1BED1FDEF}" srcOrd="2" destOrd="0" presId="urn:microsoft.com/office/officeart/2005/8/layout/balance1"/>
    <dgm:cxn modelId="{E2A54787-B6B0-8B4E-B12F-0FB3ECC11193}" type="presParOf" srcId="{C15F9AC9-F67C-EB44-8C84-8D2E45F48E1F}" destId="{244E3F71-DD21-3A43-AB35-C865DD4D16F1}" srcOrd="3" destOrd="0" presId="urn:microsoft.com/office/officeart/2005/8/layout/balance1"/>
    <dgm:cxn modelId="{7ECFEB5A-53E0-514B-8C61-943AA3599146}" type="presParOf" srcId="{C15F9AC9-F67C-EB44-8C84-8D2E45F48E1F}" destId="{49FFE84F-1D3D-F044-8717-50CFD5D0D28E}" srcOrd="4" destOrd="0" presId="urn:microsoft.com/office/officeart/2005/8/layout/balance1"/>
    <dgm:cxn modelId="{FF7DEB95-79F8-5D41-BCC6-B39DACB42894}" type="presParOf" srcId="{C15F9AC9-F67C-EB44-8C84-8D2E45F48E1F}" destId="{B2BE7D1A-F1FA-834A-B220-999616C11E72}" srcOrd="5" destOrd="0" presId="urn:microsoft.com/office/officeart/2005/8/layout/balance1"/>
    <dgm:cxn modelId="{108D8AA3-2ED0-E348-9A8B-D71617918B12}"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Death</a:t>
          </a:r>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Burial</a:t>
          </a:r>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Risen</a:t>
          </a:r>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Dead</a:t>
          </a:r>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Alive</a:t>
          </a:r>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endParaRPr lang="en-US" sz="3600" kern="1200" dirty="0"/>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endParaRPr lang="en-US" sz="3600" kern="1200" dirty="0"/>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endParaRPr lang="en-US" sz="3600" kern="1200" dirty="0"/>
        </a:p>
      </dsp:txBody>
      <dsp:txXfrm>
        <a:off x="4187895" y="1607623"/>
        <a:ext cx="1741739" cy="767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Dead</a:t>
          </a:r>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Alive</a:t>
          </a:r>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endParaRPr lang="en-US" sz="3600" kern="1200" dirty="0"/>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endParaRPr lang="en-US" sz="3600" kern="1200" dirty="0"/>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endParaRPr lang="en-US" sz="3600" kern="1200" dirty="0"/>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Jesus</a:t>
          </a:r>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890A4A3C-0641-5C43-92A4-91910631791E}" type="slidenum">
              <a:rPr lang="en-US"/>
              <a:pPr>
                <a:defRPr/>
              </a:pPr>
              <a:t>‹#›</a:t>
            </a:fld>
            <a:endParaRPr lang="en-US"/>
          </a:p>
        </p:txBody>
      </p:sp>
    </p:spTree>
    <p:extLst>
      <p:ext uri="{BB962C8B-B14F-4D97-AF65-F5344CB8AC3E}">
        <p14:creationId xmlns:p14="http://schemas.microsoft.com/office/powerpoint/2010/main" val="41885155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80" charset="-128"/>
        <a:cs typeface="ヒラギノ角ゴ Pro W3" pitchFamily="-111" charset="-128"/>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80" charset="-128"/>
        <a:cs typeface="ヒラギノ角ゴ Pro W3" pitchFamily="-111" charset="-128"/>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80" charset="-128"/>
        <a:cs typeface="ヒラギノ角ゴ Pro W3" pitchFamily="-111" charset="-128"/>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80" charset="-128"/>
        <a:cs typeface="ヒラギノ角ゴ Pro W3" pitchFamily="-111" charset="-128"/>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80" charset="-128"/>
        <a:cs typeface="ヒラギノ角ゴ Pro W3" pitchFamily="-111"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9DA290B-D9C0-D54E-8CA1-D196FC5457E2}" type="slidenum">
              <a:rPr lang="en-US" sz="1200"/>
              <a:pPr/>
              <a:t>1</a:t>
            </a:fld>
            <a:endParaRPr 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wonder if this concerns you.  Would it really matter to you personally if they did find Jesus’ body?  What would change in your life if this report was true?</a:t>
            </a:r>
          </a:p>
          <a:p>
            <a:r>
              <a:rPr lang="en-US" dirty="0"/>
              <a:t>Would a dead Jesus change how you invest your time?</a:t>
            </a:r>
          </a:p>
          <a:p>
            <a:r>
              <a:rPr lang="en-US" dirty="0"/>
              <a:t>Does the resurrection of Christ affect how you spend your money?</a:t>
            </a:r>
          </a:p>
          <a:p>
            <a:r>
              <a:rPr lang="en-US" dirty="0"/>
              <a:t>Would it affect your marriage?</a:t>
            </a:r>
          </a:p>
          <a:p>
            <a:r>
              <a:rPr lang="en-US" dirty="0"/>
              <a:t>What would change—for you—if anything?</a:t>
            </a:r>
          </a:p>
          <a:p>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10</a:t>
            </a:fld>
            <a:endParaRPr lang="en-US"/>
          </a:p>
        </p:txBody>
      </p:sp>
    </p:spTree>
    <p:extLst>
      <p:ext uri="{BB962C8B-B14F-4D97-AF65-F5344CB8AC3E}">
        <p14:creationId xmlns:p14="http://schemas.microsoft.com/office/powerpoint/2010/main" val="2037979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Of course, we know that Jesus did rise from the dead—like He said He would!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Did you hear that someone asked the owner of the tomb, Joseph of Arimathea, “That was a great tomb.  Why did you give it to someone else to be buried in?”</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“Oh,” Joseph said, “He only needed it for the weekend.”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The resurrection is a fact!  But… </a:t>
            </a:r>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11</a:t>
            </a:fld>
            <a:endParaRPr lang="en-US"/>
          </a:p>
        </p:txBody>
      </p:sp>
    </p:spTree>
    <p:extLst>
      <p:ext uri="{BB962C8B-B14F-4D97-AF65-F5344CB8AC3E}">
        <p14:creationId xmlns:p14="http://schemas.microsoft.com/office/powerpoint/2010/main" val="2582594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r>
              <a:rPr lang="en-US" sz="1200" kern="1200" dirty="0">
                <a:solidFill>
                  <a:schemeClr val="tx1"/>
                </a:solidFill>
                <a:effectLst/>
                <a:latin typeface="Arial" charset="0"/>
                <a:ea typeface="ヒラギノ角ゴ Pro W3" pitchFamily="80" charset="-128"/>
                <a:cs typeface="ヒラギノ角ゴ Pro W3" pitchFamily="-111" charset="-128"/>
              </a:rPr>
              <a:t>What’s so important about Christ’s resurrection?  Why should it matter to you and me that Jesus arose?</a:t>
            </a:r>
            <a:endParaRPr lang="en-US" dirty="0">
              <a:ea typeface="ヒラギノ角ゴ Pro W3" charset="0"/>
              <a:cs typeface="ヒラギノ角ゴ Pro W3"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1F05DC2-03B8-0448-A918-8CC0EACEF3FA}" type="slidenum">
              <a:rPr lang="en-US" sz="1200"/>
              <a:pPr/>
              <a:t>12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46A1022-9B63-BE40-B492-697E2E556FDE}" type="slidenum">
              <a:rPr lang="en-US" sz="1200"/>
              <a:pPr/>
              <a:t>13</a:t>
            </a:fld>
            <a:endParaRPr lang="en-US" sz="1200"/>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Paul addressed this issue to some people who doubted the resurrection.</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They lived in ancient Corinth—a seaport city where a lot of ideas floated around.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90EAB1-9AD7-3645-A315-C32C2E3BBC99}"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Nearby philosophies like Epicureanism and Stoicism influenced many people in Corinth to scoff at the idea of bodily existence after death, so some of the Corinthian Christians had even followed this line of doubt.</a:t>
            </a:r>
          </a:p>
          <a:p>
            <a:endParaRPr lang="en-US" sz="1200" kern="1200" dirty="0">
              <a:solidFill>
                <a:schemeClr val="tx1"/>
              </a:solidFill>
              <a:effectLst/>
              <a:latin typeface="Arial" charset="0"/>
              <a:ea typeface="ヒラギノ角ゴ Pro W3" pitchFamily="80" charset="-128"/>
              <a:cs typeface="ヒラギノ角ゴ Pro W3" charset="0"/>
            </a:endParaRPr>
          </a:p>
          <a:p>
            <a:r>
              <a:rPr lang="en-US" sz="1200" kern="1200" dirty="0">
                <a:solidFill>
                  <a:schemeClr val="tx1"/>
                </a:solidFill>
                <a:effectLst/>
                <a:latin typeface="Arial" charset="0"/>
                <a:ea typeface="ヒラギノ角ゴ Pro W3" pitchFamily="80" charset="-128"/>
                <a:cs typeface="ヒラギノ角ゴ Pro W3" charset="0"/>
              </a:rPr>
              <a:t>• Epicurus was known to have said, "Eat, drink, and be merry—for tomorrow we die!" He was saying that after death there is no accounting for our lives on earth—no resurrection.</a:t>
            </a:r>
            <a:endParaRPr lang="en-US" dirty="0">
              <a:ea typeface="ヒラギノ角ゴ Pro W3" charset="0"/>
              <a:cs typeface="ヒラギノ角ゴ Pro W3"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906730F-14DE-9D40-97EC-A82D22854405}" type="slidenum">
              <a:rPr lang="en-US" sz="1200"/>
              <a:pPr/>
              <a:t>15</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But Paul took this denial of the resurrection very seriously!  So let’s see </a:t>
            </a:r>
          </a:p>
          <a:p>
            <a:r>
              <a:rPr lang="en-US" sz="1200" kern="1200" dirty="0">
                <a:solidFill>
                  <a:schemeClr val="tx1"/>
                </a:solidFill>
                <a:effectLst/>
                <a:latin typeface="Arial" charset="0"/>
                <a:ea typeface="ヒラギノ角ゴ Pro W3" pitchFamily="80" charset="-128"/>
                <a:cs typeface="ヒラギノ角ゴ Pro W3" pitchFamily="-111" charset="-128"/>
              </a:rPr>
              <a:t>• three reasons</a:t>
            </a:r>
            <a:r>
              <a:rPr lang="en-US" sz="1200" i="1" kern="1200" dirty="0">
                <a:solidFill>
                  <a:schemeClr val="tx1"/>
                </a:solidFill>
                <a:effectLst/>
                <a:latin typeface="Arial" charset="0"/>
                <a:ea typeface="ヒラギノ角ゴ Pro W3" pitchFamily="80" charset="-128"/>
                <a:cs typeface="ヒラギノ角ゴ Pro W3" pitchFamily="-111" charset="-128"/>
              </a:rPr>
              <a:t> Paul says Christ’s resurrection is important</a:t>
            </a:r>
            <a:r>
              <a:rPr lang="en-US" sz="1200" kern="1200" dirty="0">
                <a:solidFill>
                  <a:schemeClr val="tx1"/>
                </a:solidFill>
                <a:effectLst/>
                <a:latin typeface="Arial" charset="0"/>
                <a:ea typeface="ヒラギノ角ゴ Pro W3" pitchFamily="80" charset="-128"/>
                <a:cs typeface="ヒラギノ角ゴ Pro W3" pitchFamily="-111" charset="-128"/>
              </a:rPr>
              <a:t> in 1 Corinthians 15.  First…</a:t>
            </a:r>
            <a:r>
              <a:rPr lang="en-US" dirty="0">
                <a:effectLst/>
              </a:rPr>
              <a:t> </a:t>
            </a:r>
            <a:endParaRPr lang="en-US" dirty="0">
              <a:ea typeface="ヒラギノ角ゴ Pro W3" charset="0"/>
              <a:cs typeface="ヒラギノ角ゴ Pro W3"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80E330F-A07D-2A4D-86D1-BB3A307578E7}" type="slidenum">
              <a:rPr lang="en-US" sz="1200"/>
              <a:pPr/>
              <a:t>16</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charset="0"/>
                <a:ea typeface="ヒラギノ角ゴ Pro W3" pitchFamily="80" charset="-128"/>
                <a:cs typeface="ヒラギノ角ゴ Pro W3" pitchFamily="-111" charset="-128"/>
              </a:rPr>
              <a:t> [You don’t have the true message of salvation without a living Jesus!]</a:t>
            </a:r>
            <a:endParaRPr lang="en-US" b="0" dirty="0">
              <a:ea typeface="ヒラギノ角ゴ Pro W3" charset="0"/>
              <a:cs typeface="ヒラギノ角ゴ Pro W3"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gospel is so vital that our faith is founded on it (1-3a).</a:t>
            </a:r>
          </a:p>
          <a:p>
            <a:endParaRPr lang="en-US" dirty="0"/>
          </a:p>
          <a:p>
            <a:r>
              <a:rPr lang="en-US" dirty="0"/>
              <a:t>The Corinthians, like us, received the gospel for salvation (1-2).</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gospel was the most vital doctrine they knew (3a; NLT “</a:t>
            </a:r>
            <a:r>
              <a:rPr lang="en-US" sz="1200" kern="1200" dirty="0">
                <a:solidFill>
                  <a:schemeClr val="tx1"/>
                </a:solidFill>
                <a:effectLst/>
                <a:latin typeface="Arial" charset="0"/>
                <a:ea typeface="ヒラギノ角ゴ Pro W3" pitchFamily="80" charset="-128"/>
                <a:cs typeface="ヒラギノ角ゴ Pro W3" pitchFamily="-111" charset="-128"/>
              </a:rPr>
              <a:t>I passed on to you what was most important</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1731384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"gospel" a type of music?</a:t>
            </a:r>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18</a:t>
            </a:fld>
            <a:endParaRPr lang="en-US"/>
          </a:p>
        </p:txBody>
      </p:sp>
    </p:spTree>
    <p:extLst>
      <p:ext uri="{BB962C8B-B14F-4D97-AF65-F5344CB8AC3E}">
        <p14:creationId xmlns:p14="http://schemas.microsoft.com/office/powerpoint/2010/main" val="657783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gospel has three key elements (3b-8):</a:t>
            </a:r>
          </a:p>
          <a:p>
            <a:r>
              <a:rPr lang="en-US" dirty="0"/>
              <a:t>Christ’s death fulfilled Isaiah 53 to show He bore our sins rather than His own (3b).</a:t>
            </a:r>
          </a:p>
          <a:p>
            <a:r>
              <a:rPr lang="en-US" dirty="0"/>
              <a:t>Christ’s burial proved He really died (4a).</a:t>
            </a:r>
          </a:p>
          <a:p>
            <a:r>
              <a:rPr lang="en-US" dirty="0"/>
              <a:t>Christ’s resurrection and appearances proved Him to be the Messiah prophesied by the OT (4b-8).</a:t>
            </a:r>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19</a:t>
            </a:fld>
            <a:endParaRPr lang="en-US"/>
          </a:p>
        </p:txBody>
      </p:sp>
    </p:spTree>
    <p:extLst>
      <p:ext uri="{BB962C8B-B14F-4D97-AF65-F5344CB8AC3E}">
        <p14:creationId xmlns:p14="http://schemas.microsoft.com/office/powerpoint/2010/main" val="1090363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Happy Earth Day 2022!</a:t>
            </a:r>
          </a:p>
          <a:p>
            <a:r>
              <a:rPr lang="en-US" dirty="0"/>
              <a:t>OK, well, that was yesterday—and you thought it was Eastern Good Friday!</a:t>
            </a:r>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2</a:t>
            </a:fld>
            <a:endParaRPr lang="en-US"/>
          </a:p>
        </p:txBody>
      </p:sp>
    </p:spTree>
    <p:extLst>
      <p:ext uri="{BB962C8B-B14F-4D97-AF65-F5344CB8AC3E}">
        <p14:creationId xmlns:p14="http://schemas.microsoft.com/office/powerpoint/2010/main" val="2549500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0FD9-2C67-0445-BAB9-8EEEE842FDBC}"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 resurrection makes Jesus unique among the world’s religious leaders—not even ONE of them died and rose again!  All are either alive today or still dead.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337414-6DF9-1642-9D1F-D84BF7418CF6}"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ヒラギノ角ゴ Pro W3" pitchFamily="80" charset="-128"/>
                <a:cs typeface="ヒラギノ角ゴ Pro W3" pitchFamily="-111" charset="-128"/>
              </a:rPr>
              <a:t>Jesus proved his resurrection </a:t>
            </a:r>
            <a:r>
              <a:rPr lang="en-US" sz="1200" kern="1200">
                <a:solidFill>
                  <a:schemeClr val="tx1"/>
                </a:solidFill>
                <a:effectLst/>
                <a:latin typeface="Arial" charset="0"/>
                <a:ea typeface="ヒラギノ角ゴ Pro W3" pitchFamily="80" charset="-128"/>
                <a:cs typeface="ヒラギノ角ゴ Pro W3" pitchFamily="-111" charset="-128"/>
              </a:rPr>
              <a:t>with at least 11 appearances.</a:t>
            </a:r>
          </a:p>
          <a:p>
            <a:pPr eaLnBrk="1" hangingPunct="1"/>
            <a:endParaRPr lang="en-US" sz="1200" kern="1200" dirty="0">
              <a:solidFill>
                <a:schemeClr val="tx1"/>
              </a:solidFill>
              <a:effectLst/>
              <a:latin typeface="Arial" charset="0"/>
              <a:ea typeface="ヒラギノ角ゴ Pro W3" pitchFamily="80" charset="-128"/>
              <a:cs typeface="ヒラギノ角ゴ Pro W3" pitchFamily="-111" charset="-128"/>
            </a:endParaRPr>
          </a:p>
          <a:p>
            <a:pPr eaLnBrk="1" hangingPunct="1"/>
            <a:r>
              <a:rPr lang="en-US" sz="1200" kern="1200" dirty="0">
                <a:solidFill>
                  <a:schemeClr val="tx1"/>
                </a:solidFill>
                <a:effectLst/>
                <a:latin typeface="Arial" charset="0"/>
                <a:ea typeface="ヒラギノ角ゴ Pro W3" pitchFamily="80" charset="-128"/>
                <a:cs typeface="ヒラギノ角ゴ Pro W3" pitchFamily="-111" charset="-128"/>
              </a:rPr>
              <a:t>OPTIONAL:</a:t>
            </a:r>
            <a:br>
              <a:rPr lang="en-US" sz="1200" kern="1200" dirty="0">
                <a:solidFill>
                  <a:schemeClr val="tx1"/>
                </a:solidFill>
                <a:effectLst/>
                <a:latin typeface="Arial" charset="0"/>
                <a:ea typeface="ヒラギノ角ゴ Pro W3" pitchFamily="80" charset="-128"/>
                <a:cs typeface="ヒラギノ角ゴ Pro W3" pitchFamily="-111" charset="-128"/>
              </a:rPr>
            </a:br>
            <a:r>
              <a:rPr lang="en-US" sz="1200" kern="1200" dirty="0">
                <a:solidFill>
                  <a:schemeClr val="tx1"/>
                </a:solidFill>
                <a:effectLst/>
                <a:latin typeface="Arial" charset="0"/>
                <a:ea typeface="ヒラギノ角ゴ Pro W3" pitchFamily="80" charset="-128"/>
                <a:cs typeface="ヒラギノ角ゴ Pro W3" pitchFamily="-111" charset="-128"/>
              </a:rPr>
              <a:t>Also, the gospel of Christ being alive today brings salvation to all who believe</a:t>
            </a:r>
            <a:r>
              <a:rPr lang="en-US" dirty="0">
                <a:effectLst/>
              </a:rPr>
              <a:t> </a:t>
            </a:r>
            <a:r>
              <a:rPr lang="en-US" sz="1200" kern="1200" dirty="0">
                <a:solidFill>
                  <a:schemeClr val="tx1"/>
                </a:solidFill>
                <a:effectLst/>
                <a:latin typeface="Arial" charset="0"/>
                <a:ea typeface="ヒラギノ角ゴ Pro W3" pitchFamily="80" charset="-128"/>
                <a:cs typeface="ヒラギノ角ゴ Pro W3" pitchFamily="-111" charset="-128"/>
              </a:rPr>
              <a:t>(9-11).</a:t>
            </a:r>
          </a:p>
          <a:p>
            <a:r>
              <a:rPr lang="en-US" sz="1200" b="1" kern="1200" dirty="0">
                <a:solidFill>
                  <a:schemeClr val="tx1"/>
                </a:solidFill>
                <a:effectLst/>
                <a:latin typeface="Arial" charset="0"/>
                <a:ea typeface="ヒラギノ角ゴ Pro W3" pitchFamily="80" charset="-128"/>
                <a:cs typeface="ヒラギノ角ゴ Pro W3" pitchFamily="-111" charset="-128"/>
              </a:rPr>
              <a:t>1Cor. 15:9-11 NLT</a:t>
            </a:r>
            <a:r>
              <a:rPr lang="en-US" sz="1200" kern="1200" dirty="0">
                <a:solidFill>
                  <a:schemeClr val="tx1"/>
                </a:solidFill>
                <a:effectLst/>
                <a:latin typeface="Arial" charset="0"/>
                <a:ea typeface="ヒラギノ角ゴ Pro W3" pitchFamily="80" charset="-128"/>
                <a:cs typeface="ヒラギノ角ゴ Pro W3" pitchFamily="-111" charset="-128"/>
              </a:rPr>
              <a:t>   </a:t>
            </a:r>
            <a:r>
              <a:rPr lang="en-US" sz="1200" b="1" kern="1200" baseline="30000" dirty="0">
                <a:solidFill>
                  <a:schemeClr val="tx1"/>
                </a:solidFill>
                <a:effectLst/>
                <a:latin typeface="Arial" charset="0"/>
                <a:ea typeface="ヒラギノ角ゴ Pro W3" pitchFamily="80" charset="-128"/>
                <a:cs typeface="ヒラギノ角ゴ Pro W3" pitchFamily="-111" charset="-128"/>
              </a:rPr>
              <a:t>9</a:t>
            </a:r>
            <a:r>
              <a:rPr lang="en-US" sz="1200" kern="1200" dirty="0">
                <a:solidFill>
                  <a:schemeClr val="tx1"/>
                </a:solidFill>
                <a:effectLst/>
                <a:latin typeface="Arial" charset="0"/>
                <a:ea typeface="ヒラギノ角ゴ Pro W3" pitchFamily="80" charset="-128"/>
                <a:cs typeface="ヒラギノ角ゴ Pro W3" pitchFamily="-111" charset="-128"/>
              </a:rPr>
              <a:t> For I am the least of all the apostles. In fact, I’m not even worthy to be called an apostle after the way I persecuted God’s church. </a:t>
            </a:r>
            <a:r>
              <a:rPr lang="en-US" sz="1200" b="1" kern="1200" baseline="30000" dirty="0">
                <a:solidFill>
                  <a:schemeClr val="tx1"/>
                </a:solidFill>
                <a:effectLst/>
                <a:latin typeface="Arial" charset="0"/>
                <a:ea typeface="ヒラギノ角ゴ Pro W3" pitchFamily="80" charset="-128"/>
                <a:cs typeface="ヒラギノ角ゴ Pro W3" pitchFamily="-111" charset="-128"/>
              </a:rPr>
              <a:t>10</a:t>
            </a:r>
            <a:r>
              <a:rPr lang="en-US" sz="1200" kern="1200" dirty="0">
                <a:solidFill>
                  <a:schemeClr val="tx1"/>
                </a:solidFill>
                <a:effectLst/>
                <a:latin typeface="Arial" charset="0"/>
                <a:ea typeface="ヒラギノ角ゴ Pro W3" pitchFamily="80" charset="-128"/>
                <a:cs typeface="ヒラギノ角ゴ Pro W3" pitchFamily="-111" charset="-128"/>
              </a:rPr>
              <a:t> But whatever I am now, it is all because God poured out his special favor on me—and not without results. For I have worked harder than any of the other apostles; yet it was not I but God who was working through me by his grace. </a:t>
            </a:r>
            <a:r>
              <a:rPr lang="en-US" sz="1200" b="1" kern="1200" baseline="30000" dirty="0">
                <a:solidFill>
                  <a:schemeClr val="tx1"/>
                </a:solidFill>
                <a:effectLst/>
                <a:latin typeface="Arial" charset="0"/>
                <a:ea typeface="ヒラギノ角ゴ Pro W3" pitchFamily="80" charset="-128"/>
                <a:cs typeface="ヒラギノ角ゴ Pro W3" pitchFamily="-111" charset="-128"/>
              </a:rPr>
              <a:t>11</a:t>
            </a:r>
            <a:r>
              <a:rPr lang="en-US" sz="1200" kern="1200" dirty="0">
                <a:solidFill>
                  <a:schemeClr val="tx1"/>
                </a:solidFill>
                <a:effectLst/>
                <a:latin typeface="Arial" charset="0"/>
                <a:ea typeface="ヒラギノ角ゴ Pro W3" pitchFamily="80" charset="-128"/>
                <a:cs typeface="ヒラギノ角ゴ Pro W3" pitchFamily="-111" charset="-128"/>
              </a:rPr>
              <a:t> So it makes no difference whether I preach or they preach, for we all preach the same message you have already believed.</a:t>
            </a:r>
          </a:p>
          <a:p>
            <a:pPr eaLnBrk="1" hangingPunct="1"/>
            <a:endParaRPr lang="en-US" dirty="0">
              <a:ea typeface="ヒラギノ角ゴ Pro W3" charset="0"/>
              <a:cs typeface="ヒラギノ角ゴ Pro W3"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r>
              <a:rPr lang="en-US" sz="1200" kern="1200" dirty="0">
                <a:solidFill>
                  <a:schemeClr val="tx1"/>
                </a:solidFill>
                <a:effectLst/>
                <a:latin typeface="Arial" charset="0"/>
                <a:ea typeface="ヒラギノ角ゴ Pro W3" pitchFamily="80" charset="-128"/>
                <a:cs typeface="ヒラギノ角ゴ Pro W3" pitchFamily="-111" charset="-128"/>
              </a:rPr>
              <a:t>What’s so important about Christ’s resurrection?  Why should it matter to you and me that Jesus arose?</a:t>
            </a:r>
            <a:endParaRPr lang="en-US" dirty="0">
              <a:ea typeface="ヒラギノ角ゴ Pro W3" charset="0"/>
              <a:cs typeface="ヒラギノ角ゴ Pro W3"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F05DC2-03B8-0448-A918-8CC0EACEF3FA}"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589482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80E330F-A07D-2A4D-86D1-BB3A307578E7}" type="slidenum">
              <a:rPr lang="en-US" sz="1200"/>
              <a:pPr/>
              <a:t>23</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charset="0"/>
                <a:ea typeface="ヒラギノ角ゴ Pro W3" pitchFamily="80" charset="-128"/>
                <a:cs typeface="ヒラギノ角ゴ Pro W3" pitchFamily="-111" charset="-128"/>
              </a:rPr>
              <a:t> [You don’t have the true message of salvation without a living Jesus!]</a:t>
            </a:r>
            <a:endParaRPr lang="en-US" b="0" dirty="0">
              <a:ea typeface="ヒラギノ角ゴ Pro W3" charset="0"/>
              <a:cs typeface="ヒラギノ角ゴ Pro W3" charset="0"/>
            </a:endParaRPr>
          </a:p>
        </p:txBody>
      </p:sp>
    </p:spTree>
    <p:extLst>
      <p:ext uri="{BB962C8B-B14F-4D97-AF65-F5344CB8AC3E}">
        <p14:creationId xmlns:p14="http://schemas.microsoft.com/office/powerpoint/2010/main" val="651237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E23818-67AB-8C49-99B9-D0C9B5C88E06}" type="slidenum">
              <a:rPr lang="en-US" sz="1200"/>
              <a:pPr/>
              <a:t>24</a:t>
            </a:fld>
            <a:endParaRPr lang="en-US"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0" kern="1200" dirty="0">
                <a:solidFill>
                  <a:schemeClr val="tx1"/>
                </a:solidFill>
                <a:effectLst/>
                <a:latin typeface="Arial" charset="0"/>
                <a:ea typeface="ヒラギノ角ゴ Pro W3" pitchFamily="80" charset="-128"/>
                <a:cs typeface="ヒラギノ角ゴ Pro W3" pitchFamily="-111" charset="-128"/>
              </a:rPr>
              <a:t> [Since Christ rose, you will too!]</a:t>
            </a:r>
            <a:endParaRPr lang="en-US" b="0" dirty="0">
              <a:ea typeface="ヒラギノ角ゴ Pro W3" charset="0"/>
              <a:cs typeface="ヒラギノ角ゴ Pro W3"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57E9740-7A61-7A42-9510-552CA225B521}" type="slidenum">
              <a:rPr lang="en-US" sz="1200"/>
              <a:pPr/>
              <a:t>25</a:t>
            </a:fld>
            <a:endParaRPr lang="en-US" sz="120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charset="0"/>
                <a:ea typeface="ヒラギノ角ゴ Pro W3" pitchFamily="80" charset="-128"/>
                <a:cs typeface="ヒラギノ角ゴ Pro W3" pitchFamily="-111" charset="-128"/>
              </a:rPr>
              <a:t>His resurrection gives us hope in our own resurrection (12-34).</a:t>
            </a:r>
            <a:r>
              <a:rPr lang="en-US" b="0"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ヒラギノ角ゴ Pro W3" pitchFamily="80" charset="-128"/>
                <a:cs typeface="ヒラギノ角ゴ Pro W3" pitchFamily="-111" charset="-128"/>
              </a:rPr>
              <a:t>Some Corinthians believed that Christ rose but believers won’t (</a:t>
            </a:r>
            <a:r>
              <a:rPr lang="en-US" sz="1200" b="0" u="sng" kern="1200" dirty="0">
                <a:solidFill>
                  <a:schemeClr val="tx1"/>
                </a:solidFill>
                <a:effectLst/>
                <a:latin typeface="Arial" charset="0"/>
                <a:ea typeface="ヒラギノ角ゴ Pro W3" pitchFamily="80" charset="-128"/>
                <a:cs typeface="ヒラギノ角ゴ Pro W3" pitchFamily="-111" charset="-128"/>
              </a:rPr>
              <a:t>12</a:t>
            </a:r>
            <a:r>
              <a:rPr lang="en-US" sz="1200" b="0" kern="1200" dirty="0">
                <a:solidFill>
                  <a:schemeClr val="tx1"/>
                </a:solidFill>
                <a:effectLst/>
                <a:latin typeface="Arial" charset="0"/>
                <a:ea typeface="ヒラギノ角ゴ Pro W3" pitchFamily="80" charset="-128"/>
                <a:cs typeface="ヒラギノ角ゴ Pro W3" pitchFamily="-111" charset="-128"/>
              </a:rPr>
              <a:t>).</a:t>
            </a:r>
          </a:p>
          <a:p>
            <a:endParaRPr lang="en-US" b="0" dirty="0">
              <a:ea typeface="ヒラギノ角ゴ Pro W3" charset="0"/>
              <a:cs typeface="ヒラギノ角ゴ Pro W3"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181E169-184D-3A43-9B24-35A02C21D00E}" type="slidenum">
              <a:rPr lang="en-US" sz="1200"/>
              <a:pPr/>
              <a:t>26</a:t>
            </a:fld>
            <a:endParaRPr lang="en-US"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ea typeface="ヒラギノ角ゴ Pro W3" charset="0"/>
                <a:cs typeface="ヒラギノ角ゴ Pro W3" charset="0"/>
              </a:rPr>
              <a:t>If Christ didn’t rise, then we have no hope (13-19).</a:t>
            </a:r>
          </a:p>
          <a:p>
            <a:r>
              <a:rPr lang="en-US" dirty="0">
                <a:ea typeface="ヒラギノ角ゴ Pro W3" charset="0"/>
                <a:cs typeface="ヒラギノ角ゴ Pro W3" charset="0"/>
              </a:rPr>
              <a:t>• Our resurrection and Christ’s resurrection stand or fall together (13).</a:t>
            </a:r>
          </a:p>
          <a:p>
            <a:r>
              <a:rPr lang="en-US" dirty="0">
                <a:ea typeface="ヒラギノ角ゴ Pro W3" charset="0"/>
                <a:cs typeface="ヒラギノ角ゴ Pro W3" charset="0"/>
              </a:rPr>
              <a:t>• If Christ didn’t rise, then Christian preaching and faith are useless (14).</a:t>
            </a:r>
          </a:p>
          <a:p>
            <a:r>
              <a:rPr lang="en-US" dirty="0">
                <a:ea typeface="ヒラギノ角ゴ Pro W3" charset="0"/>
                <a:cs typeface="ヒラギノ角ゴ Pro W3" charset="0"/>
              </a:rPr>
              <a:t>Why?  Because Christians have always preached a living relationship with the person of Christ.  </a:t>
            </a:r>
          </a:p>
          <a:p>
            <a:r>
              <a:rPr lang="en-US" dirty="0">
                <a:ea typeface="ヒラギノ角ゴ Pro W3" charset="0"/>
                <a:cs typeface="ヒラギノ角ゴ Pro W3" charset="0"/>
              </a:rPr>
              <a:t>Have you ever had a relationship with a dead man?  So if Jesus is still dead, it would be useless to preach about knowing Him.</a:t>
            </a:r>
          </a:p>
          <a:p>
            <a:r>
              <a:rPr lang="en-US" dirty="0">
                <a:ea typeface="ヒラギノ角ゴ Pro W3" charset="0"/>
                <a:cs typeface="ヒラギノ角ゴ Pro W3" charset="0"/>
              </a:rPr>
              <a:t>• If Christ didn’t rise, then preachers are liars (15a-16).</a:t>
            </a:r>
          </a:p>
          <a:p>
            <a:r>
              <a:rPr lang="en-US" dirty="0">
                <a:ea typeface="ヒラギノ角ゴ Pro W3" charset="0"/>
                <a:cs typeface="ヒラギノ角ゴ Pro W3" charset="0"/>
              </a:rPr>
              <a:t>No other religion claims an empty tomb for its founder.  </a:t>
            </a:r>
          </a:p>
          <a:p>
            <a:r>
              <a:rPr lang="en-US" dirty="0">
                <a:ea typeface="ヒラギノ角ゴ Pro W3" charset="0"/>
                <a:cs typeface="ヒラギノ角ゴ Pro W3" charset="0"/>
              </a:rPr>
              <a:t>If this is false then Christians have deceived over a billion people to believe a lie.</a:t>
            </a:r>
          </a:p>
          <a:p>
            <a:r>
              <a:rPr lang="en-US" dirty="0">
                <a:ea typeface="ヒラギノ角ゴ Pro W3" charset="0"/>
                <a:cs typeface="ヒラギノ角ゴ Pro W3" charset="0"/>
              </a:rPr>
              <a:t>• If Christ didn’t rise, then you aren’t forgiven (17).  Why not?  Because the resurrection proves that Christ died for our sin rather than for His own.</a:t>
            </a:r>
          </a:p>
          <a:p>
            <a:r>
              <a:rPr lang="en-US" dirty="0">
                <a:ea typeface="ヒラギノ角ゴ Pro W3" charset="0"/>
                <a:cs typeface="ヒラギノ角ゴ Pro W3" charset="0"/>
              </a:rPr>
              <a:t>• If Christ didn’t rise, then dead believers are doomed to hell—because they never were forgiven (18).</a:t>
            </a:r>
          </a:p>
          <a:p>
            <a:endParaRPr lang="en-US" dirty="0">
              <a:ea typeface="ヒラギノ角ゴ Pro W3" charset="0"/>
              <a:cs typeface="ヒラギノ角ゴ Pro W3"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Christ didn’t rise, then our hope lasts only for this life—because if our founder didn’t defeat death, then neither will we (19a)!</a:t>
            </a:r>
          </a:p>
          <a:p>
            <a:r>
              <a:rPr lang="en-US" dirty="0"/>
              <a:t>As a young man, D. L. Moody was called upon suddenly to preach a funeral sermon. (Tan 5021)</a:t>
            </a:r>
          </a:p>
          <a:p>
            <a:r>
              <a:rPr lang="en-US" dirty="0"/>
              <a:t>He hunted through all four gospels to find one of Christ’s funeral sermons—only to discover that Christ broke up every funeral He ever attended!  He raised each corpse back to life!</a:t>
            </a:r>
          </a:p>
          <a:p>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27</a:t>
            </a:fld>
            <a:endParaRPr lang="en-US"/>
          </a:p>
        </p:txBody>
      </p:sp>
    </p:spTree>
    <p:extLst>
      <p:ext uri="{BB962C8B-B14F-4D97-AF65-F5344CB8AC3E}">
        <p14:creationId xmlns:p14="http://schemas.microsoft.com/office/powerpoint/2010/main" val="3451304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EC16332-F5F7-CE49-AA0F-B29975D7BC91}" type="slidenum">
              <a:rPr lang="en-US" sz="1200"/>
              <a:pPr/>
              <a:t>28</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cs typeface="ヒラギノ角ゴ Pro W3" charset="0"/>
              </a:rPr>
              <a:t>If Christ didn’t rise, then we should be pitied more than anyone else (19b).</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cs typeface="ヒラギノ角ゴ Pro W3" charset="0"/>
              </a:rPr>
              <a:t>Nowadays 833 people are killed daily for believing in a risen Christ!</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cs typeface="ヒラギノ角ゴ Pro W3" charset="0"/>
              </a:rPr>
              <a:t>What a tragedy if there’s no bodily afterlife!</a:t>
            </a:r>
          </a:p>
          <a:p>
            <a:pPr marL="0" marR="0" lvl="4" indent="0" algn="l" defTabSz="914400" rtl="0" eaLnBrk="0" fontAlgn="base" latinLnBrk="0" hangingPunct="0">
              <a:lnSpc>
                <a:spcPct val="100000"/>
              </a:lnSpc>
              <a:spcBef>
                <a:spcPct val="30000"/>
              </a:spcBef>
              <a:spcAft>
                <a:spcPct val="0"/>
              </a:spcAft>
              <a:buClrTx/>
              <a:buSzTx/>
              <a:buFontTx/>
              <a:buNone/>
              <a:tabLst/>
              <a:defRPr/>
            </a:pPr>
            <a:endParaRPr lang="en-US" dirty="0">
              <a:ea typeface="ヒラギノ角ゴ Pro W3" charset="0"/>
              <a:cs typeface="ヒラギノ角ゴ Pro W3"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(So the risen Jesus gives us HOPE instead of hopelessness. But what other results come since Christ </a:t>
            </a:r>
            <a:r>
              <a:rPr lang="en-US" sz="1200" i="1" kern="1200" dirty="0">
                <a:solidFill>
                  <a:schemeClr val="tx1"/>
                </a:solidFill>
                <a:effectLst/>
                <a:latin typeface="Arial" charset="0"/>
                <a:ea typeface="ヒラギノ角ゴ Pro W3" pitchFamily="80" charset="-128"/>
                <a:cs typeface="ヒラギノ角ゴ Pro W3" pitchFamily="-111" charset="-128"/>
              </a:rPr>
              <a:t>did</a:t>
            </a:r>
            <a:r>
              <a:rPr lang="en-US" sz="1200" kern="1200" dirty="0">
                <a:solidFill>
                  <a:schemeClr val="tx1"/>
                </a:solidFill>
                <a:effectLst/>
                <a:latin typeface="Arial" charset="0"/>
                <a:ea typeface="ヒラギノ角ゴ Pro W3" pitchFamily="80" charset="-128"/>
                <a:cs typeface="ヒラギノ角ゴ Pro W3" pitchFamily="-111" charset="-128"/>
              </a:rPr>
              <a:t> rise?)</a:t>
            </a:r>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29</a:t>
            </a:fld>
            <a:endParaRPr lang="en-US"/>
          </a:p>
        </p:txBody>
      </p:sp>
    </p:spTree>
    <p:extLst>
      <p:ext uri="{BB962C8B-B14F-4D97-AF65-F5344CB8AC3E}">
        <p14:creationId xmlns:p14="http://schemas.microsoft.com/office/powerpoint/2010/main" val="3270457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Blessed Easter to you! Not so for Shalom </a:t>
            </a:r>
            <a:r>
              <a:rPr lang="en-US" sz="1200" kern="1200" dirty="0" err="1">
                <a:solidFill>
                  <a:schemeClr val="tx1"/>
                </a:solidFill>
                <a:effectLst/>
                <a:latin typeface="Arial" charset="0"/>
                <a:ea typeface="ヒラギノ角ゴ Pro W3" pitchFamily="80" charset="-128"/>
                <a:cs typeface="ヒラギノ角ゴ Pro W3" pitchFamily="-111" charset="-128"/>
              </a:rPr>
              <a:t>Auslander</a:t>
            </a:r>
            <a:r>
              <a:rPr lang="en-US" sz="1200" kern="1200" dirty="0">
                <a:solidFill>
                  <a:schemeClr val="tx1"/>
                </a:solidFill>
                <a:effectLst/>
                <a:latin typeface="Arial" charset="0"/>
                <a:ea typeface="ヒラギノ角ゴ Pro W3" pitchFamily="80" charset="-128"/>
                <a:cs typeface="ヒラギノ角ゴ Pro W3" pitchFamily="-111" charset="-128"/>
              </a:rPr>
              <a:t> at the New York Times. His Passover article—same day as Western Good Friday this year—tells us to “Give Up God.”</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3</a:t>
            </a:fld>
            <a:endParaRPr lang="en-US"/>
          </a:p>
        </p:txBody>
      </p:sp>
    </p:spTree>
    <p:extLst>
      <p:ext uri="{BB962C8B-B14F-4D97-AF65-F5344CB8AC3E}">
        <p14:creationId xmlns:p14="http://schemas.microsoft.com/office/powerpoint/2010/main" val="3315612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Since Christ did rise, we will rise and reign with Him (20-28).</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30</a:t>
            </a:fld>
            <a:endParaRPr lang="en-US"/>
          </a:p>
        </p:txBody>
      </p:sp>
    </p:spTree>
    <p:extLst>
      <p:ext uri="{BB962C8B-B14F-4D97-AF65-F5344CB8AC3E}">
        <p14:creationId xmlns:p14="http://schemas.microsoft.com/office/powerpoint/2010/main" val="125115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His resurrection </a:t>
            </a:r>
            <a:r>
              <a:rPr lang="en-US" sz="1200" i="1" kern="1200" dirty="0">
                <a:solidFill>
                  <a:schemeClr val="tx1"/>
                </a:solidFill>
                <a:effectLst/>
                <a:latin typeface="Arial" charset="0"/>
                <a:ea typeface="ヒラギノ角ゴ Pro W3" pitchFamily="80" charset="-128"/>
                <a:cs typeface="ヒラギノ角ゴ Pro W3" pitchFamily="-111" charset="-128"/>
              </a:rPr>
              <a:t>gives hope</a:t>
            </a:r>
            <a:r>
              <a:rPr lang="en-US" sz="1200" kern="1200" dirty="0">
                <a:solidFill>
                  <a:schemeClr val="tx1"/>
                </a:solidFill>
                <a:effectLst/>
                <a:latin typeface="Arial" charset="0"/>
                <a:ea typeface="ヒラギノ角ゴ Pro W3" pitchFamily="80" charset="-128"/>
                <a:cs typeface="ヒラギノ角ゴ Pro W3" pitchFamily="-111" charset="-128"/>
              </a:rPr>
              <a:t> that millions more will also rise at His return (</a:t>
            </a:r>
            <a:r>
              <a:rPr lang="en-US" sz="1200" u="sng" kern="1200" dirty="0">
                <a:solidFill>
                  <a:schemeClr val="tx1"/>
                </a:solidFill>
                <a:effectLst/>
                <a:latin typeface="Arial" charset="0"/>
                <a:ea typeface="ヒラギノ角ゴ Pro W3" pitchFamily="80" charset="-128"/>
                <a:cs typeface="ヒラギノ角ゴ Pro W3" pitchFamily="-111" charset="-128"/>
              </a:rPr>
              <a:t>20</a:t>
            </a:r>
            <a:r>
              <a:rPr lang="en-US" sz="1200" kern="1200" dirty="0">
                <a:solidFill>
                  <a:schemeClr val="tx1"/>
                </a:solidFill>
                <a:effectLst/>
                <a:latin typeface="Arial" charset="0"/>
                <a:ea typeface="ヒラギノ角ゴ Pro W3" pitchFamily="80" charset="-128"/>
                <a:cs typeface="ヒラギノ角ゴ Pro W3" pitchFamily="-111" charset="-128"/>
              </a:rPr>
              <a:t>-23)—</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31</a:t>
            </a:fld>
            <a:endParaRPr lang="en-US"/>
          </a:p>
        </p:txBody>
      </p:sp>
    </p:spTree>
    <p:extLst>
      <p:ext uri="{BB962C8B-B14F-4D97-AF65-F5344CB8AC3E}">
        <p14:creationId xmlns:p14="http://schemas.microsoft.com/office/powerpoint/2010/main" val="3182490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1D8D73C-5229-3C42-81E4-63BC10A1F426}" type="slidenum">
              <a:rPr lang="en-US" sz="1200">
                <a:solidFill>
                  <a:srgbClr val="000000"/>
                </a:solidFill>
                <a:ea typeface="ＭＳ Ｐゴシック" charset="0"/>
                <a:cs typeface="ＭＳ Ｐゴシック" charset="0"/>
              </a:rPr>
              <a:pPr/>
              <a:t>32</a:t>
            </a:fld>
            <a:endParaRPr lang="en-US" sz="1200">
              <a:solidFill>
                <a:srgbClr val="000000"/>
              </a:solidFill>
              <a:ea typeface="ＭＳ Ｐゴシック" charset="0"/>
              <a:cs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ヒラギノ角ゴ Pro W3" pitchFamily="80" charset="-128"/>
                <a:cs typeface="ヒラギノ角ゴ Pro W3" pitchFamily="-111" charset="-128"/>
              </a:rPr>
              <a:t>—as the first fruit sheafs brought to Jerusalem…</a:t>
            </a:r>
            <a:endParaRPr lang="en-US" dirty="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4F7C675-B4E7-8E45-BA65-E6AC9CF03F2F}" type="slidenum">
              <a:rPr lang="en-US" sz="1200">
                <a:solidFill>
                  <a:srgbClr val="000000"/>
                </a:solidFill>
                <a:ea typeface="ＭＳ Ｐゴシック" charset="0"/>
                <a:cs typeface="ＭＳ Ｐゴシック" charset="0"/>
              </a:rPr>
              <a:pPr/>
              <a:t>33</a:t>
            </a:fld>
            <a:endParaRPr lang="en-US" sz="1200">
              <a:solidFill>
                <a:srgbClr val="000000"/>
              </a:solidFill>
              <a:ea typeface="ＭＳ Ｐゴシック" charset="0"/>
              <a:cs typeface="ＭＳ Ｐゴシック"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ヒラギノ角ゴ Pro W3" pitchFamily="80" charset="-128"/>
                <a:cs typeface="ヒラギノ角ゴ Pro W3" pitchFamily="-111" charset="-128"/>
              </a:rPr>
              <a:t>…so Jesus is the first raised!</a:t>
            </a:r>
            <a:r>
              <a:rPr lang="en-US" dirty="0">
                <a:effectLst/>
              </a:rPr>
              <a:t> </a:t>
            </a:r>
            <a:endParaRPr lang="en-US" dirty="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His return </a:t>
            </a:r>
            <a:r>
              <a:rPr lang="en-US" sz="1200" i="1" kern="1200" dirty="0">
                <a:solidFill>
                  <a:schemeClr val="tx1"/>
                </a:solidFill>
                <a:effectLst/>
                <a:latin typeface="Arial" charset="0"/>
                <a:ea typeface="ヒラギノ角ゴ Pro W3" pitchFamily="80" charset="-128"/>
                <a:cs typeface="ヒラギノ角ゴ Pro W3" pitchFamily="-111" charset="-128"/>
              </a:rPr>
              <a:t>will result in His reign</a:t>
            </a:r>
            <a:r>
              <a:rPr lang="en-US" sz="1200" kern="1200" dirty="0">
                <a:solidFill>
                  <a:schemeClr val="tx1"/>
                </a:solidFill>
                <a:effectLst/>
                <a:latin typeface="Arial" charset="0"/>
                <a:ea typeface="ヒラギノ角ゴ Pro W3" pitchFamily="80" charset="-128"/>
                <a:cs typeface="ヒラギノ角ゴ Pro W3" pitchFamily="-111" charset="-128"/>
              </a:rPr>
              <a:t> until He subdues every power (24-27a).</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462262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Christ will then </a:t>
            </a:r>
            <a:r>
              <a:rPr lang="en-US" sz="1200" i="1" kern="1200" dirty="0">
                <a:solidFill>
                  <a:schemeClr val="tx1"/>
                </a:solidFill>
                <a:effectLst/>
                <a:latin typeface="Arial" charset="0"/>
                <a:ea typeface="ヒラギノ角ゴ Pro W3" pitchFamily="80" charset="-128"/>
                <a:cs typeface="ヒラギノ角ゴ Pro W3" pitchFamily="-111" charset="-128"/>
              </a:rPr>
              <a:t>hand His kingdom over</a:t>
            </a:r>
            <a:r>
              <a:rPr lang="en-US" sz="1200" kern="1200" dirty="0">
                <a:solidFill>
                  <a:schemeClr val="tx1"/>
                </a:solidFill>
                <a:effectLst/>
                <a:latin typeface="Arial" charset="0"/>
                <a:ea typeface="ヒラギノ角ゴ Pro W3" pitchFamily="80" charset="-128"/>
                <a:cs typeface="ヒラギノ角ゴ Pro W3" pitchFamily="-111" charset="-128"/>
              </a:rPr>
              <a:t> to the Father so that the Triune God will be shown sovereign over everything (27b-28).</a:t>
            </a:r>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35</a:t>
            </a:fld>
            <a:endParaRPr lang="en-US"/>
          </a:p>
        </p:txBody>
      </p:sp>
    </p:spTree>
    <p:extLst>
      <p:ext uri="{BB962C8B-B14F-4D97-AF65-F5344CB8AC3E}">
        <p14:creationId xmlns:p14="http://schemas.microsoft.com/office/powerpoint/2010/main" val="2064897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45FEBED-40F4-6D44-B2A8-6D8BA822B9D4}" type="slidenum">
              <a:rPr lang="en-US" sz="1200"/>
              <a:pPr/>
              <a:t>36</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cs typeface="ヒラギノ角ゴ Pro W3" charset="0"/>
              </a:rPr>
              <a:t>More dismal things result if Christ’s resurrection is false (29-32).</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cs typeface="ヒラギノ角ゴ Pro W3" charset="0"/>
              </a:rPr>
              <a:t>New Christians baptized in the name of believers who died did so in vain (29).  This probably refers to baptizing Christians for believers who had died—not to save them, but to take their places in the church.</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charset="0"/>
                <a:cs typeface="ヒラギノ角ゴ Pro W3" charset="0"/>
              </a:rPr>
              <a:t>Persecuted Christians should live for pleasure—if no resurrection  (30-32).</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ea typeface="ヒラギノ角ゴ Pro W3" charset="0"/>
              <a:cs typeface="ヒラギノ角ゴ Pro W3"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should be ashamed to believe false teachers who deny the resurrection (33-34).</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have all kinds of people around us who don’t believe in resurrection—they hold to reincarnation!</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37</a:t>
            </a:fld>
            <a:endParaRPr lang="en-US"/>
          </a:p>
        </p:txBody>
      </p:sp>
    </p:spTree>
    <p:extLst>
      <p:ext uri="{BB962C8B-B14F-4D97-AF65-F5344CB8AC3E}">
        <p14:creationId xmlns:p14="http://schemas.microsoft.com/office/powerpoint/2010/main" val="475604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ヒラギノ角ゴ Pro W3" charset="0"/>
                <a:cs typeface="ヒラギノ角ゴ Pro W3" charset="0"/>
              </a:rPr>
              <a:t>This struck me in 1997 when reading a website on how one’s religion helps him or her deal with a recent SilkAir MI185 crash. One respondent—president of the Singapore Buddhist Foundation—noted…</a:t>
            </a:r>
          </a:p>
          <a:p>
            <a:r>
              <a:rPr lang="en-US" dirty="0">
                <a:ea typeface="ヒラギノ角ゴ Pro W3" charset="0"/>
                <a:cs typeface="ヒラギノ角ゴ Pro W3" charset="0"/>
              </a:rPr>
              <a:t>_______</a:t>
            </a:r>
          </a:p>
          <a:p>
            <a:endParaRPr lang="en-US" dirty="0">
              <a:ea typeface="ヒラギノ角ゴ Pro W3" charset="0"/>
              <a:cs typeface="ヒラギノ角ゴ Pro W3" charset="0"/>
            </a:endParaRPr>
          </a:p>
          <a:p>
            <a:r>
              <a:rPr lang="en-US" dirty="0">
                <a:ea typeface="ヒラギノ角ゴ Pro W3" charset="0"/>
                <a:cs typeface="ヒラギノ角ゴ Pro W3" charset="0"/>
              </a:rPr>
              <a:t>On 19 December 1997, a SilkAir Boeing 737- 300 en route from Jakarta to Singapore crashed near Palembang, Sumatra. All 97 passengers on board, the five cabin crew, Captain </a:t>
            </a:r>
            <a:r>
              <a:rPr lang="en-US" dirty="0" err="1">
                <a:ea typeface="ヒラギノ角ゴ Pro W3" charset="0"/>
                <a:cs typeface="ヒラギノ角ゴ Pro W3" charset="0"/>
              </a:rPr>
              <a:t>Tsu</a:t>
            </a:r>
            <a:r>
              <a:rPr lang="en-US" dirty="0">
                <a:ea typeface="ヒラギノ角ゴ Pro W3" charset="0"/>
                <a:cs typeface="ヒラギノ角ゴ Pro W3" charset="0"/>
              </a:rPr>
              <a:t> Way Ming and co- pilot Duncan Ward died in the crash.  The Jakarta to Singapore flight never made it—and no one can say for sure why it crashed in Indonesia.</a:t>
            </a: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1E04713-49D0-B54A-96F4-849B24699A90}" type="slidenum">
              <a:rPr lang="en-US" sz="1200"/>
              <a:pPr/>
              <a:t>38</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ea typeface="ヒラギノ角ゴ Pro W3" charset="0"/>
                <a:cs typeface="ヒラギノ角ゴ Pro W3" charset="0"/>
              </a:rPr>
              <a:t>This viewpoint is filled with admirable compassion, but ultimately little hope—perhaps you</a:t>
            </a:r>
            <a:r>
              <a:rPr lang="fr-FR" altLang="ja-JP" b="0" dirty="0">
                <a:ea typeface="ヒラギノ角ゴ Pro W3" charset="0"/>
                <a:cs typeface="ヒラギノ角ゴ Pro W3" charset="0"/>
              </a:rPr>
              <a:t>'</a:t>
            </a:r>
            <a:r>
              <a:rPr lang="en-US" altLang="ja-JP" b="0" dirty="0" err="1">
                <a:ea typeface="ヒラギノ角ゴ Pro W3" charset="0"/>
                <a:cs typeface="ヒラギノ角ゴ Pro W3" charset="0"/>
              </a:rPr>
              <a:t>ll</a:t>
            </a:r>
            <a:r>
              <a:rPr lang="en-US" altLang="ja-JP" b="0" dirty="0">
                <a:ea typeface="ヒラギノ角ゴ Pro W3" charset="0"/>
                <a:cs typeface="ヒラギノ角ゴ Pro W3" charset="0"/>
              </a:rPr>
              <a:t> be an </a:t>
            </a:r>
            <a:r>
              <a:rPr lang="en-US" altLang="ja-JP" b="0" i="1" dirty="0">
                <a:ea typeface="ヒラギノ角ゴ Pro W3" charset="0"/>
                <a:cs typeface="ヒラギノ角ゴ Pro W3" charset="0"/>
              </a:rPr>
              <a:t>animal</a:t>
            </a:r>
            <a:r>
              <a:rPr lang="en-US" altLang="ja-JP" b="0" dirty="0">
                <a:ea typeface="ヒラギノ角ゴ Pro W3" charset="0"/>
                <a:cs typeface="ヒラギノ角ゴ Pro W3" charset="0"/>
              </a:rPr>
              <a:t> or human and </a:t>
            </a:r>
            <a:r>
              <a:rPr lang="en-US" altLang="ja-JP" b="0" i="1" dirty="0">
                <a:ea typeface="ヒラギノ角ゴ Pro W3" charset="0"/>
                <a:cs typeface="ヒラギノ角ゴ Pro W3" charset="0"/>
              </a:rPr>
              <a:t>possibly</a:t>
            </a:r>
            <a:r>
              <a:rPr lang="en-US" altLang="ja-JP" b="0" dirty="0">
                <a:ea typeface="ヒラギノ角ゴ Pro W3" charset="0"/>
                <a:cs typeface="ヒラギノ角ゴ Pro W3" charset="0"/>
              </a:rPr>
              <a:t> have a better next life?  Not much comfort indeed…</a:t>
            </a:r>
          </a:p>
          <a:p>
            <a:endParaRPr lang="en-US" b="0" dirty="0">
              <a:ea typeface="ヒラギノ角ゴ Pro W3" charset="0"/>
              <a:cs typeface="ヒラギノ角ゴ Pro W3" charset="0"/>
            </a:endParaRPr>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B1AA9C1-FF71-2E49-847B-FF42C7753791}" type="slidenum">
              <a:rPr lang="en-US" sz="1200"/>
              <a:pPr/>
              <a:t>39</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Arial" charset="0"/>
                <a:ea typeface="ヒラギノ角ゴ Pro W3" pitchFamily="80" charset="-128"/>
                <a:cs typeface="ヒラギノ角ゴ Pro W3" pitchFamily="-111" charset="-128"/>
              </a:rPr>
              <a:t>Did you hear</a:t>
            </a:r>
            <a:r>
              <a:rPr lang="en-US" sz="1200" kern="1200" dirty="0">
                <a:solidFill>
                  <a:schemeClr val="tx1"/>
                </a:solidFill>
                <a:effectLst/>
                <a:latin typeface="Arial" charset="0"/>
                <a:ea typeface="ヒラギノ角ゴ Pro W3" pitchFamily="80" charset="-128"/>
                <a:cs typeface="ヒラギノ角ゴ Pro W3" pitchFamily="-111" charset="-128"/>
              </a:rPr>
              <a:t> about March 2013 at Florida Atlantic University? </a:t>
            </a:r>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4</a:t>
            </a:fld>
            <a:endParaRPr lang="en-US"/>
          </a:p>
        </p:txBody>
      </p:sp>
    </p:spTree>
    <p:extLst>
      <p:ext uri="{BB962C8B-B14F-4D97-AF65-F5344CB8AC3E}">
        <p14:creationId xmlns:p14="http://schemas.microsoft.com/office/powerpoint/2010/main" val="20255156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ヒラギノ角ゴ Pro W3" pitchFamily="80" charset="-128"/>
                <a:cs typeface="ヒラギノ角ゴ Pro W3" pitchFamily="-111" charset="-128"/>
              </a:rPr>
              <a:t>(But what does the resurrection of Christ offer us instead?  Verses 35-57 show where it really gets good!  It says that…)</a:t>
            </a:r>
          </a:p>
          <a:p>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40</a:t>
            </a:fld>
            <a:endParaRPr lang="en-US"/>
          </a:p>
        </p:txBody>
      </p:sp>
    </p:spTree>
    <p:extLst>
      <p:ext uri="{BB962C8B-B14F-4D97-AF65-F5344CB8AC3E}">
        <p14:creationId xmlns:p14="http://schemas.microsoft.com/office/powerpoint/2010/main" val="1234393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had a superior body after his resurrection—and so will we!</a:t>
            </a:r>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41</a:t>
            </a:fld>
            <a:endParaRPr lang="en-US"/>
          </a:p>
        </p:txBody>
      </p:sp>
    </p:spTree>
    <p:extLst>
      <p:ext uri="{BB962C8B-B14F-4D97-AF65-F5344CB8AC3E}">
        <p14:creationId xmlns:p14="http://schemas.microsoft.com/office/powerpoint/2010/main" val="26901398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ヒラギノ角ゴ Pro W3" pitchFamily="80" charset="-128"/>
                <a:cs typeface="ヒラギノ角ゴ Pro W3" pitchFamily="-111" charset="-128"/>
              </a:rPr>
              <a:t>Since the resurrection is true, the next question is what kind of body it will be (35).</a:t>
            </a:r>
          </a:p>
          <a:p>
            <a:endParaRPr lang="en-US" b="0"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42</a:t>
            </a:fld>
            <a:endParaRPr lang="en-US"/>
          </a:p>
        </p:txBody>
      </p:sp>
    </p:spTree>
    <p:extLst>
      <p:ext uri="{BB962C8B-B14F-4D97-AF65-F5344CB8AC3E}">
        <p14:creationId xmlns:p14="http://schemas.microsoft.com/office/powerpoint/2010/main" val="967592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illustrates the superiority of the resurrected body three ways from nature (36-41)…</a:t>
            </a:r>
          </a:p>
          <a:p>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43</a:t>
            </a:fld>
            <a:endParaRPr lang="en-US"/>
          </a:p>
        </p:txBody>
      </p:sp>
    </p:spTree>
    <p:extLst>
      <p:ext uri="{BB962C8B-B14F-4D97-AF65-F5344CB8AC3E}">
        <p14:creationId xmlns:p14="http://schemas.microsoft.com/office/powerpoint/2010/main" val="8963072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Plant life shows that the first body (the seed) is far inferior to the second body—the grown plant (</a:t>
            </a:r>
            <a:r>
              <a:rPr lang="en-US" sz="1200" u="sng" kern="1200" dirty="0">
                <a:solidFill>
                  <a:schemeClr val="tx1"/>
                </a:solidFill>
                <a:effectLst/>
                <a:latin typeface="Arial" charset="0"/>
                <a:ea typeface="ヒラギノ角ゴ Pro W3" pitchFamily="80" charset="-128"/>
                <a:cs typeface="ヒラギノ角ゴ Pro W3" pitchFamily="-111" charset="-128"/>
              </a:rPr>
              <a:t>36-38</a:t>
            </a:r>
            <a:r>
              <a:rPr lang="en-US" sz="1200" kern="1200" dirty="0">
                <a:solidFill>
                  <a:schemeClr val="tx1"/>
                </a:solidFill>
                <a:effectLst/>
                <a:latin typeface="Arial" charset="0"/>
                <a:ea typeface="ヒラギノ角ゴ Pro W3" pitchFamily="80" charset="-128"/>
                <a:cs typeface="ヒラギノ角ゴ Pro W3" pitchFamily="-111" charset="-128"/>
              </a:rPr>
              <a:t>).</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44</a:t>
            </a:fld>
            <a:endParaRPr lang="en-US"/>
          </a:p>
        </p:txBody>
      </p:sp>
    </p:spTree>
    <p:extLst>
      <p:ext uri="{BB962C8B-B14F-4D97-AF65-F5344CB8AC3E}">
        <p14:creationId xmlns:p14="http://schemas.microsoft.com/office/powerpoint/2010/main" val="1724301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1976 a seed was found inside an abbey wall in England </a:t>
            </a:r>
          </a:p>
          <a:p>
            <a:r>
              <a:rPr lang="en-US" dirty="0"/>
              <a:t>• from the year 1120.  </a:t>
            </a:r>
          </a:p>
          <a:p>
            <a:r>
              <a:rPr lang="en-US" dirty="0"/>
              <a:t>• That made it an 856-year old seed!  Someone planted it, </a:t>
            </a:r>
          </a:p>
          <a:p>
            <a:r>
              <a:rPr lang="en-US" dirty="0"/>
              <a:t>• and it grew into a beautiful rose bush!  Think of all that potential preserved in that dead seed!</a:t>
            </a:r>
          </a:p>
          <a:p>
            <a:r>
              <a:rPr lang="en-US" dirty="0"/>
              <a:t>Now think of our bodies as seeds.  Despite our age or form, at the resurrection we will “bloom” into the most beautiful bodies ever seen! </a:t>
            </a:r>
          </a:p>
          <a:p>
            <a:endParaRPr lang="en-US" dirty="0"/>
          </a:p>
          <a:p>
            <a:r>
              <a:rPr lang="en-US" dirty="0"/>
              <a:t>—Tan 5037</a:t>
            </a:r>
          </a:p>
          <a:p>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45</a:t>
            </a:fld>
            <a:endParaRPr lang="en-US"/>
          </a:p>
        </p:txBody>
      </p:sp>
    </p:spTree>
    <p:extLst>
      <p:ext uri="{BB962C8B-B14F-4D97-AF65-F5344CB8AC3E}">
        <p14:creationId xmlns:p14="http://schemas.microsoft.com/office/powerpoint/2010/main" val="36595249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Animal life shows that the flesh of each species differs from the others (39).</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In 1999 a dove flew into our yard with crippled wings and our dog devastated its back, pulling out about 50 feathers.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It looked like a chicken ready for roasting!</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One of our boys rescued it, though, and we nursed it back to health in a cage. Within two weeks all the feathers grew back and we saw it fly away to freedom.</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God knows just what kind of skin to give the bird and the fish and us.</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46</a:t>
            </a:fld>
            <a:endParaRPr lang="en-US"/>
          </a:p>
        </p:txBody>
      </p:sp>
    </p:spTree>
    <p:extLst>
      <p:ext uri="{BB962C8B-B14F-4D97-AF65-F5344CB8AC3E}">
        <p14:creationId xmlns:p14="http://schemas.microsoft.com/office/powerpoint/2010/main" val="38360854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Inanimate objects of the earth (mountains, canyons, seas?) are inferior in glory to heavenly bodies—sun, moon, stars (40-41).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47</a:t>
            </a:fld>
            <a:endParaRPr lang="en-US"/>
          </a:p>
        </p:txBody>
      </p:sp>
    </p:spTree>
    <p:extLst>
      <p:ext uri="{BB962C8B-B14F-4D97-AF65-F5344CB8AC3E}">
        <p14:creationId xmlns:p14="http://schemas.microsoft.com/office/powerpoint/2010/main" val="2864555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Paul elaborates on the superiority of the resurrected body over the earthly body (42-57).</a:t>
            </a:r>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48</a:t>
            </a:fld>
            <a:endParaRPr lang="en-US"/>
          </a:p>
        </p:txBody>
      </p:sp>
    </p:spTree>
    <p:extLst>
      <p:ext uri="{BB962C8B-B14F-4D97-AF65-F5344CB8AC3E}">
        <p14:creationId xmlns:p14="http://schemas.microsoft.com/office/powerpoint/2010/main" val="20632170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Bodies that can die now will be raised as bodies that will never die (42).</a:t>
            </a:r>
          </a:p>
          <a:p>
            <a:r>
              <a:rPr lang="en-US" dirty="0"/>
              <a:t>• Sinful bodies will be raised as bodies that will never sin (43a).</a:t>
            </a:r>
          </a:p>
          <a:p>
            <a:r>
              <a:rPr lang="en-US" dirty="0"/>
              <a:t>• Weak bodies will be raised as powerful bodies—like the ant lifting many times its body weight (43b)!</a:t>
            </a:r>
          </a:p>
          <a:p>
            <a:r>
              <a:rPr lang="en-US" dirty="0"/>
              <a:t>• Physical bodies will be raised as spiritual bodies (44a).</a:t>
            </a:r>
          </a:p>
          <a:p>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49</a:t>
            </a:fld>
            <a:endParaRPr lang="en-US"/>
          </a:p>
        </p:txBody>
      </p:sp>
    </p:spTree>
    <p:extLst>
      <p:ext uri="{BB962C8B-B14F-4D97-AF65-F5344CB8AC3E}">
        <p14:creationId xmlns:p14="http://schemas.microsoft.com/office/powerpoint/2010/main" val="1822436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Communications Professor Deandre Poole required students…</a:t>
            </a:r>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5</a:t>
            </a:fld>
            <a:endParaRPr lang="en-US"/>
          </a:p>
        </p:txBody>
      </p:sp>
    </p:spTree>
    <p:extLst>
      <p:ext uri="{BB962C8B-B14F-4D97-AF65-F5344CB8AC3E}">
        <p14:creationId xmlns:p14="http://schemas.microsoft.com/office/powerpoint/2010/main" val="35180289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grieving caterpillars carrying a cocoon shell to its resting place.  </a:t>
            </a:r>
          </a:p>
          <a:p>
            <a:r>
              <a:rPr lang="en-US" dirty="0"/>
              <a:t>The poor, distressed caterpillars, clad in black raiment, weep as they trudge on, mourning the loss of their beloved friend.</a:t>
            </a:r>
          </a:p>
          <a:p>
            <a:r>
              <a:rPr lang="en-US" dirty="0"/>
              <a:t>• Yet above them flies the beautiful butterfly fluttering happily above the muck and mire of the earth—forever freed from its earthly shell! Tan 5035</a:t>
            </a:r>
          </a:p>
          <a:p>
            <a:r>
              <a:rPr lang="en-US" dirty="0"/>
              <a:t>That’s what it will be like to get these new bodies!</a:t>
            </a:r>
          </a:p>
          <a:p>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50</a:t>
            </a:fld>
            <a:endParaRPr lang="en-US"/>
          </a:p>
        </p:txBody>
      </p:sp>
    </p:spTree>
    <p:extLst>
      <p:ext uri="{BB962C8B-B14F-4D97-AF65-F5344CB8AC3E}">
        <p14:creationId xmlns:p14="http://schemas.microsoft.com/office/powerpoint/2010/main" val="13632292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ヒラギノ角ゴ Pro W3" pitchFamily="80" charset="-128"/>
                <a:cs typeface="ヒラギノ角ゴ Pro W3" pitchFamily="-111" charset="-128"/>
              </a:rPr>
              <a:t>(How quickly will you trade your earthly for your heavenly body?  Instantly!)</a:t>
            </a:r>
          </a:p>
          <a:p>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51</a:t>
            </a:fld>
            <a:endParaRPr lang="en-US"/>
          </a:p>
        </p:txBody>
      </p:sp>
    </p:spTree>
    <p:extLst>
      <p:ext uri="{BB962C8B-B14F-4D97-AF65-F5344CB8AC3E}">
        <p14:creationId xmlns:p14="http://schemas.microsoft.com/office/powerpoint/2010/main" val="657641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babies have this verse on their clothes which is their promise in the church nursery: "We shall not all sleep—but we all shall be changed!"</a:t>
            </a:r>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52</a:t>
            </a:fld>
            <a:endParaRPr lang="en-US"/>
          </a:p>
        </p:txBody>
      </p:sp>
    </p:spTree>
    <p:extLst>
      <p:ext uri="{BB962C8B-B14F-4D97-AF65-F5344CB8AC3E}">
        <p14:creationId xmlns:p14="http://schemas.microsoft.com/office/powerpoint/2010/main" val="6755880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EB164DE-8088-1A4B-9019-215770BC42DC}" type="slidenum">
              <a:rPr lang="en-US" sz="1200">
                <a:latin typeface="Times New Roman" charset="0"/>
              </a:rPr>
              <a:pPr/>
              <a:t>53</a:t>
            </a:fld>
            <a:endParaRPr lang="en-US" sz="1200">
              <a:latin typeface="Times New Roman"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ヒラギノ角ゴ Pro W3" charset="0"/>
              <a:cs typeface="ヒラギノ角ゴ Pro W3"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shall instantly be changed!</a:t>
            </a:r>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54</a:t>
            </a:fld>
            <a:endParaRPr lang="en-US"/>
          </a:p>
        </p:txBody>
      </p:sp>
    </p:spTree>
    <p:extLst>
      <p:ext uri="{BB962C8B-B14F-4D97-AF65-F5344CB8AC3E}">
        <p14:creationId xmlns:p14="http://schemas.microsoft.com/office/powerpoint/2010/main" val="38376418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89A2AB5-7A00-C544-8E83-AE68C7370047}" type="slidenum">
              <a:rPr lang="en-US" sz="1200"/>
              <a:pPr/>
              <a:t>55</a:t>
            </a:fld>
            <a:endParaRPr lang="en-US" sz="12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ヒラギノ角ゴ Pro W3" charset="0"/>
                <a:cs typeface="ヒラギノ角ゴ Pro W3" charset="0"/>
              </a:rPr>
              <a:t>The sting of death finally will be defeated.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charset="0"/>
                <a:ea typeface="ヒラギノ角ゴ Pro W3" pitchFamily="80" charset="-128"/>
                <a:cs typeface="ヒラギノ角ゴ Pro W3" pitchFamily="-111" charset="-128"/>
              </a:rPr>
              <a:t> [Since we know we’ll rise </a:t>
            </a:r>
            <a:r>
              <a:rPr lang="en-US" sz="1200" b="0" i="1" kern="1200" dirty="0">
                <a:solidFill>
                  <a:schemeClr val="tx1"/>
                </a:solidFill>
                <a:effectLst/>
                <a:latin typeface="Arial" charset="0"/>
                <a:ea typeface="ヒラギノ角ゴ Pro W3" pitchFamily="80" charset="-128"/>
                <a:cs typeface="ヒラギノ角ゴ Pro W3" pitchFamily="-111" charset="-128"/>
              </a:rPr>
              <a:t>then</a:t>
            </a:r>
            <a:r>
              <a:rPr lang="en-US" sz="1200" b="0" kern="1200" dirty="0">
                <a:solidFill>
                  <a:schemeClr val="tx1"/>
                </a:solidFill>
                <a:effectLst/>
                <a:latin typeface="Arial" charset="0"/>
                <a:ea typeface="ヒラギノ角ゴ Pro W3" pitchFamily="80" charset="-128"/>
                <a:cs typeface="ヒラギノ角ゴ Pro W3" pitchFamily="-111" charset="-128"/>
              </a:rPr>
              <a:t>, we should rise to service </a:t>
            </a:r>
            <a:r>
              <a:rPr lang="en-US" sz="1200" b="0" i="1" kern="1200" dirty="0">
                <a:solidFill>
                  <a:schemeClr val="tx1"/>
                </a:solidFill>
                <a:effectLst/>
                <a:latin typeface="Arial" charset="0"/>
                <a:ea typeface="ヒラギノ角ゴ Pro W3" pitchFamily="80" charset="-128"/>
                <a:cs typeface="ヒラギノ角ゴ Pro W3" pitchFamily="-111" charset="-128"/>
              </a:rPr>
              <a:t>now</a:t>
            </a:r>
            <a:r>
              <a:rPr lang="en-US" sz="1200" b="0" kern="1200" dirty="0">
                <a:solidFill>
                  <a:schemeClr val="tx1"/>
                </a:solidFill>
                <a:effectLst/>
                <a:latin typeface="Arial" charset="0"/>
                <a:ea typeface="ヒラギノ角ゴ Pro W3" pitchFamily="80" charset="-128"/>
                <a:cs typeface="ヒラギノ角ゴ Pro W3" pitchFamily="-111" charset="-128"/>
              </a:rPr>
              <a:t>!]</a:t>
            </a:r>
          </a:p>
          <a:p>
            <a:endParaRPr lang="en-US" sz="1200" b="0" kern="1200" dirty="0">
              <a:solidFill>
                <a:schemeClr val="tx1"/>
              </a:solidFill>
              <a:effectLst/>
              <a:latin typeface="Arial" charset="0"/>
              <a:ea typeface="ヒラギノ角ゴ Pro W3" pitchFamily="8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ヒラギノ角ゴ Pro W3" pitchFamily="80" charset="-128"/>
              </a:rPr>
              <a:t>NIV </a:t>
            </a:r>
            <a:r>
              <a:rPr lang="en-US" sz="1200" kern="1200" dirty="0">
                <a:solidFill>
                  <a:schemeClr val="tx1"/>
                </a:solidFill>
                <a:effectLst/>
                <a:latin typeface="Arial" charset="0"/>
                <a:ea typeface="ヒラギノ角ゴ Pro W3" pitchFamily="80" charset="-128"/>
                <a:cs typeface="ヒラギノ角ゴ Pro W3" pitchFamily="-111" charset="-128"/>
              </a:rPr>
              <a:t>1Cor. 15:58     </a:t>
            </a:r>
            <a:r>
              <a:rPr lang="en-US" sz="1200" b="1" i="1" kern="1200" dirty="0">
                <a:solidFill>
                  <a:schemeClr val="tx1"/>
                </a:solidFill>
                <a:effectLst/>
                <a:latin typeface="Arial" charset="0"/>
                <a:ea typeface="ヒラギノ角ゴ Pro W3" pitchFamily="80" charset="-128"/>
                <a:cs typeface="ヒラギノ角ゴ Pro W3" pitchFamily="-111" charset="-128"/>
              </a:rPr>
              <a:t>Therefore, my dear brothers, stand firm.</a:t>
            </a:r>
            <a:r>
              <a:rPr lang="en-US" sz="1200" kern="1200" dirty="0">
                <a:solidFill>
                  <a:schemeClr val="tx1"/>
                </a:solidFill>
                <a:effectLst/>
                <a:latin typeface="Arial" charset="0"/>
                <a:ea typeface="ヒラギノ角ゴ Pro W3" pitchFamily="80" charset="-128"/>
                <a:cs typeface="ヒラギノ角ゴ Pro W3" pitchFamily="-111" charset="-128"/>
              </a:rPr>
              <a:t> Stand firm in what? In the resurrection!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ヒラギノ角ゴ Pro W3" pitchFamily="80" charset="-128"/>
              <a:cs typeface="ヒラギノ角ゴ Pro W3"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Arial" charset="0"/>
                <a:ea typeface="ヒラギノ角ゴ Pro W3" pitchFamily="80" charset="-128"/>
                <a:cs typeface="ヒラギノ角ゴ Pro W3" pitchFamily="-111" charset="-128"/>
              </a:rPr>
              <a:t>• Let nothing move you. </a:t>
            </a:r>
            <a:r>
              <a:rPr lang="en-US" sz="1200" kern="1200" dirty="0">
                <a:solidFill>
                  <a:schemeClr val="tx1"/>
                </a:solidFill>
                <a:effectLst/>
                <a:latin typeface="Arial" charset="0"/>
                <a:ea typeface="ヒラギノ角ゴ Pro W3" pitchFamily="80" charset="-128"/>
                <a:cs typeface="ヒラギノ角ゴ Pro W3" pitchFamily="-111" charset="-128"/>
              </a:rPr>
              <a:t>Does this mean to be stubborn about everything? No. Don't let anyone shake your belief in the risen Jesus.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ヒラギノ角ゴ Pro W3" pitchFamily="80" charset="-128"/>
              <a:cs typeface="ヒラギノ角ゴ Pro W3"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Arial" charset="0"/>
                <a:ea typeface="ヒラギノ角ゴ Pro W3" pitchFamily="80" charset="-128"/>
                <a:cs typeface="ヒラギノ角ゴ Pro W3" pitchFamily="-111" charset="-128"/>
              </a:rPr>
              <a:t>• Always give yourselves fully to the work of the Lord</a:t>
            </a:r>
            <a:r>
              <a:rPr lang="en-US" sz="1200" kern="1200" dirty="0">
                <a:solidFill>
                  <a:schemeClr val="tx1"/>
                </a:solidFill>
                <a:effectLst/>
                <a:latin typeface="Arial" charset="0"/>
                <a:ea typeface="ヒラギノ角ゴ Pro W3" pitchFamily="80" charset="-128"/>
                <a:cs typeface="ヒラギノ角ゴ Pro W3" pitchFamily="-111" charset="-128"/>
              </a:rPr>
              <a:t>—don't be half-hearted in serving Jesus.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ヒラギノ角ゴ Pro W3" pitchFamily="80" charset="-128"/>
              <a:cs typeface="ヒラギノ角ゴ Pro W3"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Arial" charset="0"/>
                <a:ea typeface="ヒラギノ角ゴ Pro W3" pitchFamily="80" charset="-128"/>
                <a:cs typeface="ヒラギノ角ゴ Pro W3" pitchFamily="-111" charset="-128"/>
              </a:rPr>
              <a:t>• because you know that your labor in the Lord is not in vain. </a:t>
            </a:r>
            <a:r>
              <a:rPr lang="en-US" sz="1200" kern="1200" dirty="0">
                <a:solidFill>
                  <a:schemeClr val="tx1"/>
                </a:solidFill>
                <a:effectLst/>
                <a:latin typeface="Arial" charset="0"/>
                <a:ea typeface="ヒラギノ角ゴ Pro W3" pitchFamily="80" charset="-128"/>
                <a:cs typeface="ヒラギノ角ゴ Pro W3" pitchFamily="-111" charset="-128"/>
              </a:rPr>
              <a:t>You support a truth—the resurrection of Jesus and your future resurrection—so you are not wasting your life to serve Christ. You will be rewarded.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42801192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r>
              <a:rPr lang="en-US" sz="1200" kern="1200" dirty="0">
                <a:solidFill>
                  <a:schemeClr val="tx1"/>
                </a:solidFill>
                <a:effectLst/>
                <a:latin typeface="Arial" charset="0"/>
                <a:ea typeface="ヒラギノ角ゴ Pro W3" pitchFamily="80" charset="-128"/>
                <a:cs typeface="ヒラギノ角ゴ Pro W3" pitchFamily="-111" charset="-128"/>
              </a:rPr>
              <a:t>What’s so important about Christ’s resurrection?  Why should it matter to you and me that Jesus arose?</a:t>
            </a:r>
            <a:endParaRPr lang="en-US" dirty="0">
              <a:ea typeface="ヒラギノ角ゴ Pro W3" charset="0"/>
              <a:cs typeface="ヒラギノ角ゴ Pro W3"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F05DC2-03B8-0448-A918-8CC0EACEF3FA}"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11225828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FF5DBCE-D3EF-9249-8DA6-4DC4BF87B69F}" type="slidenum">
              <a:rPr lang="en-US" sz="1200"/>
              <a:pPr/>
              <a:t>58</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ヒラギノ角ゴ Pro W3" pitchFamily="80" charset="-128"/>
                <a:cs typeface="ヒラギノ角ゴ Pro W3" pitchFamily="-111" charset="-128"/>
              </a:rPr>
              <a:t>Jesus is alive today—since he also will make us alive again after death, serve him now until death.</a:t>
            </a:r>
            <a:r>
              <a:rPr lang="en-US" dirty="0">
                <a:effectLst/>
              </a:rPr>
              <a:t> </a:t>
            </a:r>
            <a:endParaRPr lang="en-US" b="0" dirty="0">
              <a:ea typeface="ヒラギノ角ゴ Pro W3" charset="0"/>
              <a:cs typeface="ヒラギノ角ゴ Pro W3"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does a “resurrection life” look like?</a:t>
            </a:r>
          </a:p>
          <a:p>
            <a:r>
              <a:rPr lang="en-US" dirty="0"/>
              <a:t>Verse 58 says to “give yourself fully to the work of the Lord”!  Do you serve Him with all of your might?</a:t>
            </a:r>
          </a:p>
          <a:p>
            <a:r>
              <a:rPr lang="en-US" dirty="0"/>
              <a:t>“Resurrection life” has hope too. Don’t be like these Corinthians who lost hope (Gospel presentation).</a:t>
            </a:r>
          </a:p>
          <a:p>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59</a:t>
            </a:fld>
            <a:endParaRPr lang="en-US"/>
          </a:p>
        </p:txBody>
      </p:sp>
    </p:spTree>
    <p:extLst>
      <p:ext uri="{BB962C8B-B14F-4D97-AF65-F5344CB8AC3E}">
        <p14:creationId xmlns:p14="http://schemas.microsoft.com/office/powerpoint/2010/main" val="653060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…to stomp on a piece of paper with “Jesus” written on it to supposedly "discuss the importance of symbols in culture." </a:t>
            </a:r>
          </a:p>
          <a:p>
            <a:r>
              <a:rPr lang="en-US" sz="1200" kern="1200" dirty="0">
                <a:solidFill>
                  <a:schemeClr val="tx1"/>
                </a:solidFill>
                <a:effectLst/>
                <a:latin typeface="Arial" charset="0"/>
                <a:ea typeface="ヒラギノ角ゴ Pro W3" pitchFamily="80" charset="-128"/>
                <a:cs typeface="ヒラギノ角ゴ Pro W3" pitchFamily="-111" charset="-128"/>
              </a:rPr>
              <a:t>• But junior Ryan </a:t>
            </a:r>
            <a:r>
              <a:rPr lang="en-US" sz="1200" kern="1200" dirty="0" err="1">
                <a:solidFill>
                  <a:schemeClr val="tx1"/>
                </a:solidFill>
                <a:effectLst/>
                <a:latin typeface="Arial" charset="0"/>
                <a:ea typeface="ヒラギノ角ゴ Pro W3" pitchFamily="80" charset="-128"/>
                <a:cs typeface="ヒラギノ角ゴ Pro W3" pitchFamily="-111" charset="-128"/>
              </a:rPr>
              <a:t>Rotela</a:t>
            </a:r>
            <a:r>
              <a:rPr lang="en-US" sz="1200" kern="1200" dirty="0">
                <a:solidFill>
                  <a:schemeClr val="tx1"/>
                </a:solidFill>
                <a:effectLst/>
                <a:latin typeface="Arial" charset="0"/>
                <a:ea typeface="ヒラギノ角ゴ Pro W3" pitchFamily="80" charset="-128"/>
                <a:cs typeface="ヒラギノ角ゴ Pro W3" pitchFamily="-111" charset="-128"/>
              </a:rPr>
              <a:t> refused as it violated his religious beliefs.  Dr. Poole immediately suspended him and a big to-do resulted.  The school finally backed down after threats of legal action from the Christian Liberty Institute. </a:t>
            </a:r>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6</a:t>
            </a:fld>
            <a:endParaRPr lang="en-US"/>
          </a:p>
        </p:txBody>
      </p:sp>
    </p:spTree>
    <p:extLst>
      <p:ext uri="{BB962C8B-B14F-4D97-AF65-F5344CB8AC3E}">
        <p14:creationId xmlns:p14="http://schemas.microsoft.com/office/powerpoint/2010/main" val="11593877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The FAU became a FAUX PAUX.</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7</a:t>
            </a:fld>
            <a:endParaRPr lang="en-US"/>
          </a:p>
        </p:txBody>
      </p:sp>
    </p:spTree>
    <p:extLst>
      <p:ext uri="{BB962C8B-B14F-4D97-AF65-F5344CB8AC3E}">
        <p14:creationId xmlns:p14="http://schemas.microsoft.com/office/powerpoint/2010/main" val="687056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Have you noticed that nearly every year there is an attack on Jesus in March?  </a:t>
            </a:r>
          </a:p>
          <a:p>
            <a:r>
              <a:rPr lang="en-US" sz="1200" i="1" kern="1200" dirty="0">
                <a:solidFill>
                  <a:schemeClr val="tx1"/>
                </a:solidFill>
                <a:effectLst/>
                <a:latin typeface="Arial" charset="0"/>
                <a:ea typeface="ヒラギノ角ゴ Pro W3" pitchFamily="80" charset="-128"/>
                <a:cs typeface="ヒラギノ角ゴ Pro W3" pitchFamily="-111" charset="-128"/>
              </a:rPr>
              <a:t>• The Da Vinci Code</a:t>
            </a:r>
            <a:r>
              <a:rPr lang="en-US" sz="1200" kern="1200" dirty="0">
                <a:solidFill>
                  <a:schemeClr val="tx1"/>
                </a:solidFill>
                <a:effectLst/>
                <a:latin typeface="Arial" charset="0"/>
                <a:ea typeface="ヒラギノ角ゴ Pro W3" pitchFamily="80" charset="-128"/>
                <a:cs typeface="ヒラギノ角ゴ Pro W3" pitchFamily="-111" charset="-128"/>
              </a:rPr>
              <a:t> rolled off the presses in March…</a:t>
            </a:r>
          </a:p>
          <a:p>
            <a:r>
              <a:rPr lang="en-US" sz="1200" kern="1200" dirty="0">
                <a:solidFill>
                  <a:schemeClr val="tx1"/>
                </a:solidFill>
                <a:effectLst/>
                <a:latin typeface="Arial" charset="0"/>
                <a:ea typeface="ヒラギノ角ゴ Pro W3" pitchFamily="80" charset="-128"/>
                <a:cs typeface="ヒラギノ角ゴ Pro W3" pitchFamily="-111" charset="-128"/>
              </a:rPr>
              <a:t>• Then years later the film came out in March.  </a:t>
            </a:r>
          </a:p>
          <a:p>
            <a:r>
              <a:rPr lang="en-US" sz="1200" i="1" kern="1200" dirty="0">
                <a:solidFill>
                  <a:schemeClr val="tx1"/>
                </a:solidFill>
                <a:effectLst/>
                <a:latin typeface="Arial" charset="0"/>
                <a:ea typeface="ヒラギノ角ゴ Pro W3" pitchFamily="80" charset="-128"/>
                <a:cs typeface="ヒラギノ角ゴ Pro W3" pitchFamily="-111" charset="-128"/>
              </a:rPr>
              <a:t>• The Gospel of Judas</a:t>
            </a:r>
            <a:r>
              <a:rPr lang="en-US" sz="1200" kern="1200" dirty="0">
                <a:solidFill>
                  <a:schemeClr val="tx1"/>
                </a:solidFill>
                <a:effectLst/>
                <a:latin typeface="Arial" charset="0"/>
                <a:ea typeface="ヒラギノ角ゴ Pro W3" pitchFamily="80" charset="-128"/>
                <a:cs typeface="ヒラギノ角ゴ Pro W3" pitchFamily="-111" charset="-128"/>
              </a:rPr>
              <a:t> attacked Jesus in March too.  All of these are attacks on the death and resurrection of Jesus Christ.</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890A4A3C-0641-5C43-92A4-91910631791E}" type="slidenum">
              <a:rPr lang="en-US" smtClean="0"/>
              <a:pPr>
                <a:defRPr/>
              </a:pPr>
              <a:t>8</a:t>
            </a:fld>
            <a:endParaRPr lang="en-US"/>
          </a:p>
        </p:txBody>
      </p:sp>
    </p:spTree>
    <p:extLst>
      <p:ext uri="{BB962C8B-B14F-4D97-AF65-F5344CB8AC3E}">
        <p14:creationId xmlns:p14="http://schemas.microsoft.com/office/powerpoint/2010/main" val="88326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In 2007 the media at a news conference in New York photographed two ossuaries—these are chests made for human bones. Why?  Filmmaker James Cameron claimed that these ossuaries were found in a 2,000-year-old tomb in Jerusalem in 1980 and they </a:t>
            </a:r>
            <a:r>
              <a:rPr lang="en-US" sz="1200" i="1" kern="1200" dirty="0">
                <a:solidFill>
                  <a:schemeClr val="tx1"/>
                </a:solidFill>
                <a:effectLst/>
                <a:latin typeface="Arial" charset="0"/>
                <a:ea typeface="ヒラギノ角ゴ Pro W3" pitchFamily="80" charset="-128"/>
                <a:cs typeface="ヒラギノ角ゴ Pro W3" pitchFamily="-111" charset="-128"/>
              </a:rPr>
              <a:t>may have held</a:t>
            </a:r>
            <a:r>
              <a:rPr lang="en-US" sz="1200" kern="1200" dirty="0">
                <a:solidFill>
                  <a:schemeClr val="tx1"/>
                </a:solidFill>
                <a:effectLst/>
                <a:latin typeface="Arial" charset="0"/>
                <a:ea typeface="ヒラギノ角ゴ Pro W3" pitchFamily="80" charset="-128"/>
                <a:cs typeface="ヒラギノ角ゴ Pro W3" pitchFamily="-111" charset="-128"/>
              </a:rPr>
              <a:t> the bones of Jesus and “his wife,” Mary Magdalene. He claims that Jesus and Mary Magdalene may have even had a son named Judah</a:t>
            </a:r>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26 Feb 2007 REUTERS/Mike Segar</a:t>
            </a: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74A208E-431C-D048-8118-5CBDF5DE3430}" type="slidenum">
              <a:rPr lang="en-US" sz="1200"/>
              <a:pPr/>
              <a:t>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DF711C-AED7-564F-AC58-2C025336883F}" type="slidenum">
              <a:rPr lang="en-US"/>
              <a:pPr>
                <a:defRPr/>
              </a:pPr>
              <a:t>‹#›</a:t>
            </a:fld>
            <a:endParaRPr lang="en-US"/>
          </a:p>
        </p:txBody>
      </p:sp>
    </p:spTree>
    <p:extLst>
      <p:ext uri="{BB962C8B-B14F-4D97-AF65-F5344CB8AC3E}">
        <p14:creationId xmlns:p14="http://schemas.microsoft.com/office/powerpoint/2010/main" val="1121367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4E6FA1-1F1D-B446-A175-FB3602D32B1E}" type="slidenum">
              <a:rPr lang="en-US"/>
              <a:pPr>
                <a:defRPr/>
              </a:pPr>
              <a:t>‹#›</a:t>
            </a:fld>
            <a:endParaRPr lang="en-US"/>
          </a:p>
        </p:txBody>
      </p:sp>
    </p:spTree>
    <p:extLst>
      <p:ext uri="{BB962C8B-B14F-4D97-AF65-F5344CB8AC3E}">
        <p14:creationId xmlns:p14="http://schemas.microsoft.com/office/powerpoint/2010/main" val="1260808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95CC8-8FB1-9F44-9DB2-7BCCA9C76B09}" type="slidenum">
              <a:rPr lang="en-US"/>
              <a:pPr>
                <a:defRPr/>
              </a:pPr>
              <a:t>‹#›</a:t>
            </a:fld>
            <a:endParaRPr lang="en-US"/>
          </a:p>
        </p:txBody>
      </p:sp>
    </p:spTree>
    <p:extLst>
      <p:ext uri="{BB962C8B-B14F-4D97-AF65-F5344CB8AC3E}">
        <p14:creationId xmlns:p14="http://schemas.microsoft.com/office/powerpoint/2010/main" val="454827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944904-6556-8B41-B3C7-5AEC834A8E45}" type="slidenum">
              <a:rPr lang="en-US"/>
              <a:pPr>
                <a:defRPr/>
              </a:pPr>
              <a:t>‹#›</a:t>
            </a:fld>
            <a:endParaRPr lang="en-US"/>
          </a:p>
        </p:txBody>
      </p:sp>
    </p:spTree>
    <p:extLst>
      <p:ext uri="{BB962C8B-B14F-4D97-AF65-F5344CB8AC3E}">
        <p14:creationId xmlns:p14="http://schemas.microsoft.com/office/powerpoint/2010/main" val="692781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A4F018-205B-A542-B0F4-77115D94765A}" type="slidenum">
              <a:rPr lang="en-US"/>
              <a:pPr>
                <a:defRPr/>
              </a:pPr>
              <a:t>‹#›</a:t>
            </a:fld>
            <a:endParaRPr lang="en-US"/>
          </a:p>
        </p:txBody>
      </p:sp>
    </p:spTree>
    <p:extLst>
      <p:ext uri="{BB962C8B-B14F-4D97-AF65-F5344CB8AC3E}">
        <p14:creationId xmlns:p14="http://schemas.microsoft.com/office/powerpoint/2010/main" val="725422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3605B7-E178-FC40-AD9E-0AFC55FCA873}" type="slidenum">
              <a:rPr lang="en-US"/>
              <a:pPr>
                <a:defRPr/>
              </a:pPr>
              <a:t>‹#›</a:t>
            </a:fld>
            <a:endParaRPr lang="en-US"/>
          </a:p>
        </p:txBody>
      </p:sp>
    </p:spTree>
    <p:extLst>
      <p:ext uri="{BB962C8B-B14F-4D97-AF65-F5344CB8AC3E}">
        <p14:creationId xmlns:p14="http://schemas.microsoft.com/office/powerpoint/2010/main" val="805501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9C5F79-11E6-5A4A-B094-A6F76495325A}" type="slidenum">
              <a:rPr lang="en-US"/>
              <a:pPr>
                <a:defRPr/>
              </a:pPr>
              <a:t>‹#›</a:t>
            </a:fld>
            <a:endParaRPr lang="en-US"/>
          </a:p>
        </p:txBody>
      </p:sp>
    </p:spTree>
    <p:extLst>
      <p:ext uri="{BB962C8B-B14F-4D97-AF65-F5344CB8AC3E}">
        <p14:creationId xmlns:p14="http://schemas.microsoft.com/office/powerpoint/2010/main" val="2935717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3C07DCA3-5D4A-504E-90E9-D02FE52EE3B2}" type="slidenum">
              <a:rPr lang="en-US"/>
              <a:pPr>
                <a:defRPr/>
              </a:pPr>
              <a:t>‹#›</a:t>
            </a:fld>
            <a:endParaRPr lang="en-US"/>
          </a:p>
        </p:txBody>
      </p:sp>
    </p:spTree>
    <p:extLst>
      <p:ext uri="{BB962C8B-B14F-4D97-AF65-F5344CB8AC3E}">
        <p14:creationId xmlns:p14="http://schemas.microsoft.com/office/powerpoint/2010/main" val="96277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C4652650-FB65-4A48-BEC9-80A43AF82B64}" type="slidenum">
              <a:rPr lang="en-US"/>
              <a:pPr>
                <a:defRPr/>
              </a:pPr>
              <a:t>‹#›</a:t>
            </a:fld>
            <a:endParaRPr lang="en-US"/>
          </a:p>
        </p:txBody>
      </p:sp>
    </p:spTree>
    <p:extLst>
      <p:ext uri="{BB962C8B-B14F-4D97-AF65-F5344CB8AC3E}">
        <p14:creationId xmlns:p14="http://schemas.microsoft.com/office/powerpoint/2010/main" val="2507528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AE4ACB2-AAF0-964B-9A21-BCCAB90DDE4E}" type="slidenum">
              <a:rPr lang="en-US"/>
              <a:pPr>
                <a:defRPr/>
              </a:pPr>
              <a:t>‹#›</a:t>
            </a:fld>
            <a:endParaRPr lang="en-US"/>
          </a:p>
        </p:txBody>
      </p:sp>
    </p:spTree>
    <p:extLst>
      <p:ext uri="{BB962C8B-B14F-4D97-AF65-F5344CB8AC3E}">
        <p14:creationId xmlns:p14="http://schemas.microsoft.com/office/powerpoint/2010/main" val="123689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90E4A2E3-EA34-9748-9F27-B85DFE86C266}" type="slidenum">
              <a:rPr lang="en-US"/>
              <a:pPr>
                <a:defRPr/>
              </a:pPr>
              <a:t>‹#›</a:t>
            </a:fld>
            <a:endParaRPr lang="en-US"/>
          </a:p>
        </p:txBody>
      </p:sp>
    </p:spTree>
    <p:extLst>
      <p:ext uri="{BB962C8B-B14F-4D97-AF65-F5344CB8AC3E}">
        <p14:creationId xmlns:p14="http://schemas.microsoft.com/office/powerpoint/2010/main" val="3274362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66927-8481-BE49-80C2-655A3861320F}" type="slidenum">
              <a:rPr lang="en-US"/>
              <a:pPr>
                <a:defRPr/>
              </a:pPr>
              <a:t>‹#›</a:t>
            </a:fld>
            <a:endParaRPr lang="en-US"/>
          </a:p>
        </p:txBody>
      </p:sp>
    </p:spTree>
    <p:extLst>
      <p:ext uri="{BB962C8B-B14F-4D97-AF65-F5344CB8AC3E}">
        <p14:creationId xmlns:p14="http://schemas.microsoft.com/office/powerpoint/2010/main" val="1347501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7EF03A51-BD81-864F-A0C3-AA233F39127B}" type="slidenum">
              <a:rPr lang="en-US"/>
              <a:pPr>
                <a:defRPr/>
              </a:pPr>
              <a:t>‹#›</a:t>
            </a:fld>
            <a:endParaRPr lang="en-US"/>
          </a:p>
        </p:txBody>
      </p:sp>
    </p:spTree>
    <p:extLst>
      <p:ext uri="{BB962C8B-B14F-4D97-AF65-F5344CB8AC3E}">
        <p14:creationId xmlns:p14="http://schemas.microsoft.com/office/powerpoint/2010/main" val="4132093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FE58DDD3-904F-3A46-8BAD-0DCAF124C88C}" type="slidenum">
              <a:rPr lang="en-US"/>
              <a:pPr>
                <a:defRPr/>
              </a:pPr>
              <a:t>‹#›</a:t>
            </a:fld>
            <a:endParaRPr lang="en-US"/>
          </a:p>
        </p:txBody>
      </p:sp>
    </p:spTree>
    <p:extLst>
      <p:ext uri="{BB962C8B-B14F-4D97-AF65-F5344CB8AC3E}">
        <p14:creationId xmlns:p14="http://schemas.microsoft.com/office/powerpoint/2010/main" val="940596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39A034F9-48B1-A34C-A236-2AFCE81FBB0D}" type="slidenum">
              <a:rPr lang="en-US"/>
              <a:pPr>
                <a:defRPr/>
              </a:pPr>
              <a:t>‹#›</a:t>
            </a:fld>
            <a:endParaRPr lang="en-US"/>
          </a:p>
        </p:txBody>
      </p:sp>
    </p:spTree>
    <p:extLst>
      <p:ext uri="{BB962C8B-B14F-4D97-AF65-F5344CB8AC3E}">
        <p14:creationId xmlns:p14="http://schemas.microsoft.com/office/powerpoint/2010/main" val="2173996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FBA3B206-0687-1840-8AB4-EC1ADD7DFA4F}" type="slidenum">
              <a:rPr lang="en-US"/>
              <a:pPr>
                <a:defRPr/>
              </a:pPr>
              <a:t>‹#›</a:t>
            </a:fld>
            <a:endParaRPr lang="en-US"/>
          </a:p>
        </p:txBody>
      </p:sp>
    </p:spTree>
    <p:extLst>
      <p:ext uri="{BB962C8B-B14F-4D97-AF65-F5344CB8AC3E}">
        <p14:creationId xmlns:p14="http://schemas.microsoft.com/office/powerpoint/2010/main" val="3855193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074BBBBB-A75D-E547-B184-EC69AC2ACF57}" type="slidenum">
              <a:rPr lang="en-US"/>
              <a:pPr>
                <a:defRPr/>
              </a:pPr>
              <a:t>‹#›</a:t>
            </a:fld>
            <a:endParaRPr lang="en-US"/>
          </a:p>
        </p:txBody>
      </p:sp>
    </p:spTree>
    <p:extLst>
      <p:ext uri="{BB962C8B-B14F-4D97-AF65-F5344CB8AC3E}">
        <p14:creationId xmlns:p14="http://schemas.microsoft.com/office/powerpoint/2010/main" val="3854950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C9E62468-410E-944E-B319-386B9EC4C6E5}" type="slidenum">
              <a:rPr lang="en-US"/>
              <a:pPr>
                <a:defRPr/>
              </a:pPr>
              <a:t>‹#›</a:t>
            </a:fld>
            <a:endParaRPr lang="en-US"/>
          </a:p>
        </p:txBody>
      </p:sp>
    </p:spTree>
    <p:extLst>
      <p:ext uri="{BB962C8B-B14F-4D97-AF65-F5344CB8AC3E}">
        <p14:creationId xmlns:p14="http://schemas.microsoft.com/office/powerpoint/2010/main" val="1528978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B7546558-B932-874F-B8D5-5B7D8C7618A4}" type="slidenum">
              <a:rPr lang="en-US"/>
              <a:pPr>
                <a:defRPr/>
              </a:pPr>
              <a:t>‹#›</a:t>
            </a:fld>
            <a:endParaRPr lang="en-US"/>
          </a:p>
        </p:txBody>
      </p:sp>
    </p:spTree>
    <p:extLst>
      <p:ext uri="{BB962C8B-B14F-4D97-AF65-F5344CB8AC3E}">
        <p14:creationId xmlns:p14="http://schemas.microsoft.com/office/powerpoint/2010/main" val="3313668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A8F99AD4-7A57-1A46-9F95-63729AD9B615}" type="slidenum">
              <a:rPr lang="en-US"/>
              <a:pPr>
                <a:defRPr/>
              </a:pPr>
              <a:t>‹#›</a:t>
            </a:fld>
            <a:endParaRPr lang="en-US"/>
          </a:p>
        </p:txBody>
      </p:sp>
    </p:spTree>
    <p:extLst>
      <p:ext uri="{BB962C8B-B14F-4D97-AF65-F5344CB8AC3E}">
        <p14:creationId xmlns:p14="http://schemas.microsoft.com/office/powerpoint/2010/main" val="3072990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27345210-6965-2849-9F90-9813A995E10A}" type="slidenum">
              <a:rPr lang="en-US"/>
              <a:pPr>
                <a:defRPr/>
              </a:pPr>
              <a:t>‹#›</a:t>
            </a:fld>
            <a:endParaRPr lang="en-US"/>
          </a:p>
        </p:txBody>
      </p:sp>
    </p:spTree>
    <p:extLst>
      <p:ext uri="{BB962C8B-B14F-4D97-AF65-F5344CB8AC3E}">
        <p14:creationId xmlns:p14="http://schemas.microsoft.com/office/powerpoint/2010/main" val="2821025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5433F46C-4948-CE4A-9C5C-711D7E0D3A6D}" type="slidenum">
              <a:rPr lang="en-US"/>
              <a:pPr>
                <a:defRPr/>
              </a:pPr>
              <a:t>‹#›</a:t>
            </a:fld>
            <a:endParaRPr lang="en-US"/>
          </a:p>
        </p:txBody>
      </p:sp>
    </p:spTree>
    <p:extLst>
      <p:ext uri="{BB962C8B-B14F-4D97-AF65-F5344CB8AC3E}">
        <p14:creationId xmlns:p14="http://schemas.microsoft.com/office/powerpoint/2010/main" val="2852127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DF0F9-761F-E44A-94D9-0FFC976EA1FD}" type="slidenum">
              <a:rPr lang="en-US"/>
              <a:pPr>
                <a:defRPr/>
              </a:pPr>
              <a:t>‹#›</a:t>
            </a:fld>
            <a:endParaRPr lang="en-US"/>
          </a:p>
        </p:txBody>
      </p:sp>
    </p:spTree>
    <p:extLst>
      <p:ext uri="{BB962C8B-B14F-4D97-AF65-F5344CB8AC3E}">
        <p14:creationId xmlns:p14="http://schemas.microsoft.com/office/powerpoint/2010/main" val="16205248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p:txBody>
          <a:bodyPr/>
          <a:lstStyle>
            <a:lvl1pPr>
              <a:defRPr/>
            </a:lvl1pPr>
          </a:lstStyle>
          <a:p>
            <a:pPr>
              <a:defRPr/>
            </a:pPr>
            <a:endParaRPr lang="en-US"/>
          </a:p>
        </p:txBody>
      </p:sp>
      <p:sp>
        <p:nvSpPr>
          <p:cNvPr id="7" name="Rectangle 8"/>
          <p:cNvSpPr>
            <a:spLocks noGrp="1" noChangeArrowheads="1"/>
          </p:cNvSpPr>
          <p:nvPr>
            <p:ph type="ftr" sz="quarter" idx="11"/>
          </p:nvPr>
        </p:nvSpPr>
        <p:spPr/>
        <p:txBody>
          <a:bodyPr/>
          <a:lstStyle>
            <a:lvl1pPr>
              <a:defRPr/>
            </a:lvl1pPr>
          </a:lstStyle>
          <a:p>
            <a:pPr>
              <a:defRPr/>
            </a:pPr>
            <a:endParaRPr lang="en-US"/>
          </a:p>
        </p:txBody>
      </p:sp>
      <p:sp>
        <p:nvSpPr>
          <p:cNvPr id="8"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946E897B-42F3-2C45-AE9E-2ADE6E522409}" type="slidenum">
              <a:rPr lang="en-US"/>
              <a:pPr>
                <a:defRPr/>
              </a:pPr>
              <a:t>‹#›</a:t>
            </a:fld>
            <a:endParaRPr lang="en-US"/>
          </a:p>
        </p:txBody>
      </p:sp>
    </p:spTree>
    <p:extLst>
      <p:ext uri="{BB962C8B-B14F-4D97-AF65-F5344CB8AC3E}">
        <p14:creationId xmlns:p14="http://schemas.microsoft.com/office/powerpoint/2010/main" val="713798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Arial" charset="0"/>
                <a:ea typeface="ヒラギノ角ゴ Pro W3" charset="0"/>
                <a:cs typeface="ヒラギノ角ゴ Pro W3" charset="0"/>
              </a:defRPr>
            </a:lvl1pPr>
          </a:lstStyle>
          <a:p>
            <a:pPr>
              <a:defRPr/>
            </a:pPr>
            <a:fld id="{D1007543-209B-5A4A-A49D-B626FC0D4C5D}" type="slidenum">
              <a:rPr lang="en-US"/>
              <a:pPr>
                <a:defRPr/>
              </a:pPr>
              <a:t>‹#›</a:t>
            </a:fld>
            <a:endParaRPr lang="en-US"/>
          </a:p>
        </p:txBody>
      </p:sp>
    </p:spTree>
    <p:extLst>
      <p:ext uri="{BB962C8B-B14F-4D97-AF65-F5344CB8AC3E}">
        <p14:creationId xmlns:p14="http://schemas.microsoft.com/office/powerpoint/2010/main" val="1399615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2138483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640126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5811356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10417232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89642560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6328953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4168818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7297797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9FAB7E-2E69-7A4D-804D-D2F691EE820D}" type="slidenum">
              <a:rPr lang="en-US"/>
              <a:pPr>
                <a:defRPr/>
              </a:pPr>
              <a:t>‹#›</a:t>
            </a:fld>
            <a:endParaRPr lang="en-US"/>
          </a:p>
        </p:txBody>
      </p:sp>
    </p:spTree>
    <p:extLst>
      <p:ext uri="{BB962C8B-B14F-4D97-AF65-F5344CB8AC3E}">
        <p14:creationId xmlns:p14="http://schemas.microsoft.com/office/powerpoint/2010/main" val="1561204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2637077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2157759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4317875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B0D976-AAB9-3C48-92BC-650BDA47D5AB}" type="slidenum">
              <a:rPr lang="en-US"/>
              <a:pPr>
                <a:defRPr/>
              </a:pPr>
              <a:t>‹#›</a:t>
            </a:fld>
            <a:endParaRPr lang="en-US"/>
          </a:p>
        </p:txBody>
      </p:sp>
    </p:spTree>
    <p:extLst>
      <p:ext uri="{BB962C8B-B14F-4D97-AF65-F5344CB8AC3E}">
        <p14:creationId xmlns:p14="http://schemas.microsoft.com/office/powerpoint/2010/main" val="38780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FC881-2FCA-194B-811C-15E7AAD688C2}" type="slidenum">
              <a:rPr lang="en-US"/>
              <a:pPr>
                <a:defRPr/>
              </a:pPr>
              <a:t>‹#›</a:t>
            </a:fld>
            <a:endParaRPr lang="en-US"/>
          </a:p>
        </p:txBody>
      </p:sp>
    </p:spTree>
    <p:extLst>
      <p:ext uri="{BB962C8B-B14F-4D97-AF65-F5344CB8AC3E}">
        <p14:creationId xmlns:p14="http://schemas.microsoft.com/office/powerpoint/2010/main" val="91573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E725A4-E3DB-2340-B2A6-E948802208C5}" type="slidenum">
              <a:rPr lang="en-US"/>
              <a:pPr>
                <a:defRPr/>
              </a:pPr>
              <a:t>‹#›</a:t>
            </a:fld>
            <a:endParaRPr lang="en-US"/>
          </a:p>
        </p:txBody>
      </p:sp>
    </p:spTree>
    <p:extLst>
      <p:ext uri="{BB962C8B-B14F-4D97-AF65-F5344CB8AC3E}">
        <p14:creationId xmlns:p14="http://schemas.microsoft.com/office/powerpoint/2010/main" val="6321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C37D81-51AA-6A46-9E4A-939AC1508F5C}" type="slidenum">
              <a:rPr lang="en-US"/>
              <a:pPr>
                <a:defRPr/>
              </a:pPr>
              <a:t>‹#›</a:t>
            </a:fld>
            <a:endParaRPr lang="en-US"/>
          </a:p>
        </p:txBody>
      </p:sp>
    </p:spTree>
    <p:extLst>
      <p:ext uri="{BB962C8B-B14F-4D97-AF65-F5344CB8AC3E}">
        <p14:creationId xmlns:p14="http://schemas.microsoft.com/office/powerpoint/2010/main" val="234136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288605-0559-B84B-8F00-5F8B81EF399A}" type="slidenum">
              <a:rPr lang="en-US"/>
              <a:pPr>
                <a:defRPr/>
              </a:pPr>
              <a:t>‹#›</a:t>
            </a:fld>
            <a:endParaRPr lang="en-US"/>
          </a:p>
        </p:txBody>
      </p:sp>
    </p:spTree>
    <p:extLst>
      <p:ext uri="{BB962C8B-B14F-4D97-AF65-F5344CB8AC3E}">
        <p14:creationId xmlns:p14="http://schemas.microsoft.com/office/powerpoint/2010/main" val="2501798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D60DE23-C63A-C94F-A540-BD2BDC26D7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E1466DEE-4876-5441-A724-1FC581A6FB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1"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CC385DC9-05F0-1F4E-A4A4-30B2429CDB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1C2F0EA9-DF80-EA47-9F2F-CCCEF0C172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1422400"/>
            <a:ext cx="9147175" cy="5435600"/>
            <a:chOff x="0" y="896"/>
            <a:chExt cx="5762" cy="3424"/>
          </a:xfrm>
        </p:grpSpPr>
        <p:grpSp>
          <p:nvGrpSpPr>
            <p:cNvPr id="20488" name="Group 3"/>
            <p:cNvGrpSpPr>
              <a:grpSpLocks/>
            </p:cNvGrpSpPr>
            <p:nvPr userDrawn="1"/>
          </p:nvGrpSpPr>
          <p:grpSpPr bwMode="auto">
            <a:xfrm>
              <a:off x="20" y="896"/>
              <a:ext cx="5742" cy="3424"/>
              <a:chOff x="20" y="896"/>
              <a:chExt cx="5742" cy="3424"/>
            </a:xfrm>
          </p:grpSpPr>
          <p:sp>
            <p:nvSpPr>
              <p:cNvPr id="2062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2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2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2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2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0489" name="Group 17"/>
            <p:cNvGrpSpPr>
              <a:grpSpLocks/>
            </p:cNvGrpSpPr>
            <p:nvPr userDrawn="1"/>
          </p:nvGrpSpPr>
          <p:grpSpPr bwMode="auto">
            <a:xfrm>
              <a:off x="0" y="2291"/>
              <a:ext cx="1385" cy="1702"/>
              <a:chOff x="0" y="2291"/>
              <a:chExt cx="1385" cy="1702"/>
            </a:xfrm>
          </p:grpSpPr>
          <p:sp>
            <p:nvSpPr>
              <p:cNvPr id="2049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55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1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2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2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22"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E1E740A1-9A2F-154C-BC5E-63A77EC45A38}"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45" r:id="rId1"/>
    <p:sldLayoutId id="2147483746"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p>
          </p:txBody>
        </p:sp>
        <p:sp>
          <p:nvSpPr>
            <p:cNvPr id="235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D297CCCF-9933-2A47-8A75-4202EB732F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4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a:defRPr/>
            </a:pPr>
            <a:fld id="{578E7FE5-6CF7-FB48-A5BE-85E9901BD34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127821988"/>
      </p:ext>
    </p:extLst>
  </p:cSld>
  <p:clrMap bg1="dk2" tx1="lt1" bg2="dk1"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4.jpeg"/><Relationship Id="rId7" Type="http://schemas.openxmlformats.org/officeDocument/2006/relationships/diagramQuickStyle" Target="../diagrams/quickStyle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5.jpeg"/><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7.jpeg"/></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6.jpeg"/><Relationship Id="rId7" Type="http://schemas.openxmlformats.org/officeDocument/2006/relationships/diagramColors" Target="../diagrams/colors3.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42.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87624" y="0"/>
            <a:ext cx="6629400" cy="2609850"/>
          </a:xfrm>
        </p:spPr>
        <p:txBody>
          <a:bodyPr/>
          <a:lstStyle/>
          <a:p>
            <a:pPr>
              <a:defRPr/>
            </a:pPr>
            <a:r>
              <a:rPr lang="en-US" sz="8000" b="1" i="1" dirty="0">
                <a:solidFill>
                  <a:schemeClr val="bg1"/>
                </a:solidFill>
                <a:effectLst>
                  <a:glow rad="101600">
                    <a:schemeClr val="tx1">
                      <a:alpha val="75000"/>
                    </a:schemeClr>
                  </a:glow>
                </a:effectLst>
                <a:latin typeface="Alan Den" charset="0"/>
                <a:ea typeface="ヒラギノ角ゴ Pro W3" charset="0"/>
                <a:cs typeface="Alan Den" charset="0"/>
              </a:rPr>
              <a:t>His Body, </a:t>
            </a:r>
            <a:br>
              <a:rPr lang="en-US" sz="8000" b="1" i="1" dirty="0">
                <a:solidFill>
                  <a:schemeClr val="bg1"/>
                </a:solidFill>
                <a:effectLst>
                  <a:glow rad="101600">
                    <a:schemeClr val="tx1">
                      <a:alpha val="75000"/>
                    </a:schemeClr>
                  </a:glow>
                </a:effectLst>
                <a:latin typeface="Alan Den" charset="0"/>
                <a:ea typeface="ヒラギノ角ゴ Pro W3" charset="0"/>
                <a:cs typeface="Alan Den" charset="0"/>
              </a:rPr>
            </a:br>
            <a:r>
              <a:rPr lang="en-US" sz="8000" b="1" i="1" dirty="0">
                <a:solidFill>
                  <a:schemeClr val="bg1"/>
                </a:solidFill>
                <a:effectLst>
                  <a:glow rad="101600">
                    <a:schemeClr val="tx1">
                      <a:alpha val="75000"/>
                    </a:schemeClr>
                  </a:glow>
                </a:effectLst>
                <a:latin typeface="Alan Den" charset="0"/>
                <a:ea typeface="ヒラギノ角ゴ Pro W3" charset="0"/>
                <a:cs typeface="Alan Den" charset="0"/>
              </a:rPr>
              <a:t>Our Bodies</a:t>
            </a:r>
            <a:r>
              <a:rPr lang="en-US" dirty="0">
                <a:effectLst>
                  <a:glow rad="101600">
                    <a:schemeClr val="tx1">
                      <a:alpha val="75000"/>
                    </a:schemeClr>
                  </a:glow>
                </a:effectLst>
                <a:latin typeface="Arial" charset="0"/>
                <a:ea typeface="ヒラギノ角ゴ Pro W3" charset="0"/>
                <a:cs typeface="ヒラギノ角ゴ Pro W3" charset="0"/>
              </a:rPr>
              <a:t> </a:t>
            </a:r>
          </a:p>
        </p:txBody>
      </p:sp>
      <p:sp>
        <p:nvSpPr>
          <p:cNvPr id="5" name="Rectangle 4"/>
          <p:cNvSpPr txBox="1">
            <a:spLocks noChangeArrowheads="1"/>
          </p:cNvSpPr>
          <p:nvPr/>
        </p:nvSpPr>
        <p:spPr bwMode="auto">
          <a:xfrm>
            <a:off x="4067175" y="4868863"/>
            <a:ext cx="5076825" cy="1008062"/>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3600" b="1" i="1" kern="0" dirty="0">
                <a:solidFill>
                  <a:srgbClr val="FFFFFF"/>
                </a:solidFill>
                <a:effectLst>
                  <a:glow rad="254000">
                    <a:srgbClr val="000000">
                      <a:alpha val="75000"/>
                    </a:srgbClr>
                  </a:glow>
                </a:effectLst>
                <a:latin typeface="Arial"/>
                <a:ea typeface="Osaka" charset="0"/>
                <a:cs typeface="Osaka" charset="0"/>
              </a:rPr>
              <a:t>1 Corinthians 15</a:t>
            </a:r>
            <a:endParaRPr lang="en-US" sz="3600" i="1" kern="0" dirty="0">
              <a:solidFill>
                <a:srgbClr val="FFFFFF"/>
              </a:solidFill>
              <a:effectLst>
                <a:glow rad="254000">
                  <a:srgbClr val="000000">
                    <a:alpha val="75000"/>
                  </a:srgbClr>
                </a:glow>
              </a:effectLst>
              <a:latin typeface="Arial"/>
              <a:ea typeface="Osaka" charset="0"/>
              <a:cs typeface="Osaka" charset="0"/>
            </a:endParaRP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Amman International Church</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AmmanChurch.com &amp;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Jesus Mary To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Title 1"/>
          <p:cNvSpPr>
            <a:spLocks noGrp="1"/>
          </p:cNvSpPr>
          <p:nvPr>
            <p:ph type="title"/>
          </p:nvPr>
        </p:nvSpPr>
        <p:spPr>
          <a:xfrm>
            <a:off x="2667000" y="5105400"/>
            <a:ext cx="6400800" cy="1524000"/>
          </a:xfrm>
        </p:spPr>
        <p:txBody>
          <a:bodyPr/>
          <a:lstStyle/>
          <a:p>
            <a:pPr>
              <a:defRPr/>
            </a:pPr>
            <a:r>
              <a:rPr lang="en-US" b="1" i="1" dirty="0">
                <a:solidFill>
                  <a:srgbClr val="FFFFFF"/>
                </a:solidFill>
                <a:effectLst>
                  <a:glow rad="127000">
                    <a:schemeClr val="tx1"/>
                  </a:glow>
                </a:effectLst>
                <a:latin typeface="Arial" charset="0"/>
                <a:ea typeface="ヒラギノ角ゴ Pro W3" charset="0"/>
                <a:cs typeface="ヒラギノ角ゴ Pro W3" charset="0"/>
              </a:rPr>
              <a:t>What difference does it make to you?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6" name="Title 1"/>
          <p:cNvSpPr>
            <a:spLocks noGrp="1"/>
          </p:cNvSpPr>
          <p:nvPr>
            <p:ph type="title"/>
          </p:nvPr>
        </p:nvSpPr>
        <p:spPr>
          <a:xfrm>
            <a:off x="457200" y="5791200"/>
            <a:ext cx="8229600" cy="808038"/>
          </a:xfrm>
          <a:solidFill>
            <a:schemeClr val="tx1"/>
          </a:solidFill>
        </p:spPr>
        <p:txBody>
          <a:bodyPr/>
          <a:lstStyle/>
          <a:p>
            <a:r>
              <a:rPr lang="en-US" b="1">
                <a:solidFill>
                  <a:schemeClr val="bg1"/>
                </a:solidFill>
                <a:latin typeface="Arial" charset="0"/>
                <a:ea typeface="ヒラギノ角ゴ Pro W3" charset="0"/>
                <a:cs typeface="ヒラギノ角ゴ Pro W3" charset="0"/>
              </a:rPr>
              <a:t>The Garden Tomb</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Arial" charset="0"/>
                <a:ea typeface="ヒラギノ角ゴ Pro W3" charset="0"/>
                <a:cs typeface="ヒラギノ角ゴ Pro W3" charset="0"/>
              </a:rPr>
              <a:t>He is not here – for he is risen</a:t>
            </a:r>
          </a:p>
        </p:txBody>
      </p:sp>
      <p:pic>
        <p:nvPicPr>
          <p:cNvPr id="53250" name="Content Placeholder 3" descr="Garden Tomb Door.jpg"/>
          <p:cNvPicPr>
            <a:picLocks noGrp="1" noChangeAspect="1"/>
          </p:cNvPicPr>
          <p:nvPr>
            <p:ph idx="1"/>
          </p:nvPr>
        </p:nvPicPr>
        <p:blipFill>
          <a:blip r:embed="rId3" cstate="screen">
            <a:extLst>
              <a:ext uri="{28A0092B-C50C-407E-A947-70E740481C1C}">
                <a14:useLocalDpi xmlns:a14="http://schemas.microsoft.com/office/drawing/2010/main"/>
              </a:ext>
            </a:extLst>
          </a:blip>
          <a:srcRect r="-608"/>
          <a:stretch>
            <a:fillRect/>
          </a:stretch>
        </p:blipFill>
        <p:spPr>
          <a:xfrm>
            <a:off x="0" y="0"/>
            <a:ext cx="9220200" cy="6858000"/>
          </a:xfrm>
        </p:spPr>
      </p:pic>
      <p:sp>
        <p:nvSpPr>
          <p:cNvPr id="5" name="Title 1"/>
          <p:cNvSpPr txBox="1">
            <a:spLocks/>
          </p:cNvSpPr>
          <p:nvPr/>
        </p:nvSpPr>
        <p:spPr bwMode="auto">
          <a:xfrm>
            <a:off x="457200" y="5410200"/>
            <a:ext cx="8229600" cy="1447800"/>
          </a:xfrm>
          <a:prstGeom prst="rect">
            <a:avLst/>
          </a:prstGeom>
          <a:solidFill>
            <a:schemeClr val="tx1"/>
          </a:solid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4400" b="1" dirty="0">
                <a:solidFill>
                  <a:schemeClr val="bg1"/>
                </a:solidFill>
              </a:rPr>
              <a:t>What</a:t>
            </a:r>
            <a:r>
              <a:rPr lang="fr-FR" altLang="ja-JP" sz="4400" b="1" dirty="0">
                <a:solidFill>
                  <a:schemeClr val="bg1"/>
                </a:solidFill>
              </a:rPr>
              <a:t>'</a:t>
            </a:r>
            <a:r>
              <a:rPr lang="en-US" sz="4400" b="1" dirty="0">
                <a:solidFill>
                  <a:schemeClr val="bg1"/>
                </a:solidFill>
              </a:rPr>
              <a:t>s so important about Christ</a:t>
            </a:r>
            <a:r>
              <a:rPr lang="fr-FR" altLang="ja-JP" sz="4400" b="1" dirty="0">
                <a:solidFill>
                  <a:schemeClr val="bg1"/>
                </a:solidFill>
              </a:rPr>
              <a:t>'</a:t>
            </a:r>
            <a:r>
              <a:rPr lang="en-US" sz="4400" b="1" dirty="0">
                <a:solidFill>
                  <a:schemeClr val="bg1"/>
                </a:solidFill>
              </a:rPr>
              <a:t>s resurrection?</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1750"/>
            <a:ext cx="94488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8" name="Rectangle 3"/>
          <p:cNvSpPr>
            <a:spLocks noGrp="1" noChangeArrowheads="1"/>
          </p:cNvSpPr>
          <p:nvPr>
            <p:ph type="title"/>
          </p:nvPr>
        </p:nvSpPr>
        <p:spPr>
          <a:xfrm>
            <a:off x="-76200" y="-76200"/>
            <a:ext cx="9448800" cy="1371600"/>
          </a:xfrm>
          <a:solidFill>
            <a:schemeClr val="tx2"/>
          </a:solidFill>
        </p:spPr>
        <p:txBody>
          <a:bodyPr/>
          <a:lstStyle/>
          <a:p>
            <a:pPr eaLnBrk="1" hangingPunct="1"/>
            <a:r>
              <a:rPr lang="en-US" sz="4800" b="1" dirty="0">
                <a:solidFill>
                  <a:schemeClr val="bg1"/>
                </a:solidFill>
                <a:latin typeface="Arial" charset="0"/>
                <a:ea typeface="Osaka" charset="0"/>
                <a:cs typeface="Osaka" charset="0"/>
              </a:rPr>
              <a:t>Philosophies at Athens</a:t>
            </a:r>
          </a:p>
        </p:txBody>
      </p:sp>
      <p:sp>
        <p:nvSpPr>
          <p:cNvPr id="55299" name="AutoShape 4"/>
          <p:cNvSpPr>
            <a:spLocks noChangeArrowheads="1"/>
          </p:cNvSpPr>
          <p:nvPr/>
        </p:nvSpPr>
        <p:spPr bwMode="auto">
          <a:xfrm>
            <a:off x="3276600" y="4953000"/>
            <a:ext cx="609600" cy="4572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35844" name="Text Box 6"/>
          <p:cNvSpPr txBox="1">
            <a:spLocks noChangeArrowheads="1"/>
          </p:cNvSpPr>
          <p:nvPr/>
        </p:nvSpPr>
        <p:spPr bwMode="auto">
          <a:xfrm>
            <a:off x="3059832" y="5229200"/>
            <a:ext cx="200808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4000" b="1" dirty="0">
                <a:solidFill>
                  <a:schemeClr val="bg1"/>
                </a:solidFill>
                <a:effectLst>
                  <a:glow rad="190500">
                    <a:schemeClr val="tx1"/>
                  </a:glow>
                </a:effectLst>
                <a:latin typeface="Arial"/>
                <a:cs typeface="Arial"/>
              </a:rPr>
              <a:t>Corinth</a:t>
            </a:r>
          </a:p>
        </p:txBody>
      </p:sp>
      <p:sp>
        <p:nvSpPr>
          <p:cNvPr id="55301" name="AutoShape 4"/>
          <p:cNvSpPr>
            <a:spLocks noChangeArrowheads="1"/>
          </p:cNvSpPr>
          <p:nvPr/>
        </p:nvSpPr>
        <p:spPr bwMode="auto">
          <a:xfrm>
            <a:off x="3733800" y="4495800"/>
            <a:ext cx="609600" cy="4572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7" name="Text Box 6"/>
          <p:cNvSpPr txBox="1">
            <a:spLocks noChangeArrowheads="1"/>
          </p:cNvSpPr>
          <p:nvPr/>
        </p:nvSpPr>
        <p:spPr bwMode="auto">
          <a:xfrm>
            <a:off x="4139952" y="4365104"/>
            <a:ext cx="192317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4000" b="1" dirty="0">
                <a:solidFill>
                  <a:schemeClr val="bg1"/>
                </a:solidFill>
                <a:effectLst>
                  <a:glow rad="190500">
                    <a:schemeClr val="tx1"/>
                  </a:glow>
                </a:effectLst>
                <a:latin typeface="Arial"/>
                <a:cs typeface="Arial"/>
              </a:rPr>
              <a:t>Athens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 descr="Acropo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60638"/>
            <a:ext cx="4953000" cy="437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Rectangle 2"/>
          <p:cNvSpPr>
            <a:spLocks noGrp="1" noRot="1" noChangeArrowheads="1"/>
          </p:cNvSpPr>
          <p:nvPr>
            <p:ph type="title"/>
          </p:nvPr>
        </p:nvSpPr>
        <p:spPr>
          <a:xfrm>
            <a:off x="-3175" y="228600"/>
            <a:ext cx="9147175" cy="1143000"/>
          </a:xfrm>
        </p:spPr>
        <p:txBody>
          <a:bodyPr/>
          <a:lstStyle/>
          <a:p>
            <a:pPr eaLnBrk="1" hangingPunct="1">
              <a:defRPr/>
            </a:pPr>
            <a:r>
              <a:rPr lang="en-US" sz="4000" b="1" dirty="0">
                <a:solidFill>
                  <a:schemeClr val="tx1"/>
                </a:solidFill>
                <a:latin typeface="Tahoma" charset="0"/>
                <a:ea typeface="ＭＳ Ｐゴシック" charset="0"/>
                <a:cs typeface="ＭＳ Ｐゴシック" charset="0"/>
              </a:rPr>
              <a:t>Epicureans &amp; Stoics at the Parthenon</a:t>
            </a:r>
          </a:p>
        </p:txBody>
      </p:sp>
      <p:pic>
        <p:nvPicPr>
          <p:cNvPr id="57347" name="Picture 4" descr="Acropol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62125"/>
            <a:ext cx="9144000" cy="517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8" name="Picture 9" descr="Epicu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14463"/>
            <a:ext cx="3419872" cy="6042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a:extLst>
              <a:ext uri="{FF2B5EF4-FFF2-40B4-BE49-F238E27FC236}">
                <a16:creationId xmlns:a16="http://schemas.microsoft.com/office/drawing/2014/main" id="{6328454B-114A-9042-B002-FC9D696C2E0B}"/>
              </a:ext>
            </a:extLst>
          </p:cNvPr>
          <p:cNvSpPr txBox="1">
            <a:spLocks noRot="1" noChangeArrowheads="1"/>
          </p:cNvSpPr>
          <p:nvPr/>
        </p:nvSpPr>
        <p:spPr bwMode="auto">
          <a:xfrm>
            <a:off x="2555776" y="4509120"/>
            <a:ext cx="6569936" cy="2120280"/>
          </a:xfrm>
          <a:prstGeom prst="rect">
            <a:avLst/>
          </a:prstGeom>
          <a:solidFill>
            <a:srgbClr val="00206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ヒラギノ角ゴ Pro W3" pitchFamily="80" charset="-128"/>
                <a:cs typeface="ヒラギノ角ゴ Pro W3" charset="0"/>
              </a:rPr>
              <a:t>"Eat, drink, and be merry</a:t>
            </a:r>
            <a:br>
              <a:rPr kumimoji="0" lang="en-US" sz="4000" b="1" i="0" u="none" strike="noStrike" kern="1200" cap="none" spc="0" normalizeH="0" baseline="0" noProof="0" dirty="0">
                <a:ln>
                  <a:noFill/>
                </a:ln>
                <a:solidFill>
                  <a:srgbClr val="FFFFFF"/>
                </a:solidFill>
                <a:effectLst/>
                <a:uLnTx/>
                <a:uFillTx/>
                <a:latin typeface="Arial" charset="0"/>
                <a:ea typeface="ヒラギノ角ゴ Pro W3" pitchFamily="80" charset="-128"/>
                <a:cs typeface="ヒラギノ角ゴ Pro W3" charset="0"/>
              </a:rPr>
            </a:br>
            <a:r>
              <a:rPr kumimoji="0" lang="en-US" sz="4000" b="1" i="0" u="none" strike="noStrike" kern="1200" cap="none" spc="0" normalizeH="0" baseline="0" noProof="0" dirty="0">
                <a:ln>
                  <a:noFill/>
                </a:ln>
                <a:solidFill>
                  <a:srgbClr val="FFFFFF"/>
                </a:solidFill>
                <a:effectLst/>
                <a:uLnTx/>
                <a:uFillTx/>
                <a:latin typeface="Arial" charset="0"/>
                <a:ea typeface="ヒラギノ角ゴ Pro W3" pitchFamily="80" charset="-128"/>
                <a:cs typeface="ヒラギノ角ゴ Pro W3" charset="0"/>
              </a:rPr>
              <a:t>—for tomorrow we die!"</a:t>
            </a:r>
            <a:endParaRPr kumimoji="0" lang="en-US" sz="4000" b="1" i="0" u="none" strike="noStrike" kern="0" cap="none" spc="0" normalizeH="0" baseline="0" noProof="0" dirty="0">
              <a:ln>
                <a:noFill/>
              </a:ln>
              <a:solidFill>
                <a:srgbClr val="CCECFF"/>
              </a:solidFill>
              <a:effectLst>
                <a:outerShdw blurRad="38100" dist="38100" dir="2700000" algn="tl">
                  <a:srgbClr val="000000"/>
                </a:outerShdw>
              </a:effectLst>
              <a:uLnTx/>
              <a:uFillTx/>
              <a:latin typeface="Tahom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descr="TheEmptyTomb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5715000"/>
            <a:ext cx="8845550" cy="1143000"/>
          </a:xfrm>
        </p:spPr>
        <p:txBody>
          <a:bodyPr/>
          <a:lstStyle/>
          <a:p>
            <a:pPr algn="r" eaLnBrk="1" hangingPunct="1">
              <a:defRPr/>
            </a:pPr>
            <a:r>
              <a:rPr lang="en-US" sz="6000" b="1" i="1" dirty="0">
                <a:solidFill>
                  <a:schemeClr val="tx1"/>
                </a:solidFill>
                <a:latin typeface="Arial" panose="020B0604020202020204" pitchFamily="34" charset="0"/>
                <a:ea typeface="ＭＳ Ｐゴシック" charset="0"/>
                <a:cs typeface="Arial" panose="020B0604020202020204" pitchFamily="34" charset="0"/>
              </a:rPr>
              <a:t>Why is it important?</a:t>
            </a:r>
          </a:p>
        </p:txBody>
      </p:sp>
      <p:sp>
        <p:nvSpPr>
          <p:cNvPr id="4" name="Title 2">
            <a:extLst>
              <a:ext uri="{FF2B5EF4-FFF2-40B4-BE49-F238E27FC236}">
                <a16:creationId xmlns:a16="http://schemas.microsoft.com/office/drawing/2014/main" id="{3DC133A9-B203-0F41-8DE4-CB590498447A}"/>
              </a:ext>
            </a:extLst>
          </p:cNvPr>
          <p:cNvSpPr txBox="1">
            <a:spLocks/>
          </p:cNvSpPr>
          <p:nvPr/>
        </p:nvSpPr>
        <p:spPr bwMode="auto">
          <a:xfrm>
            <a:off x="5580112" y="2857500"/>
            <a:ext cx="272324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eaLnBrk="1" hangingPunct="1">
              <a:defRPr/>
            </a:pPr>
            <a:r>
              <a:rPr lang="en-US" b="1" i="1" kern="0" dirty="0">
                <a:solidFill>
                  <a:schemeClr val="bg1">
                    <a:lumMod val="50000"/>
                  </a:schemeClr>
                </a:solidFill>
                <a:effectLst/>
                <a:latin typeface="Arial" panose="020B0604020202020204" pitchFamily="34" charset="0"/>
                <a:ea typeface="ＭＳ Ｐゴシック" charset="0"/>
                <a:cs typeface="Arial" panose="020B0604020202020204" pitchFamily="34" charset="0"/>
              </a:rPr>
              <a:t>3 reasons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5" descr="easter1-3rdd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51520" y="2171700"/>
            <a:ext cx="8892480" cy="2514600"/>
          </a:xfrm>
        </p:spPr>
        <p:txBody>
          <a:bodyPr/>
          <a:lstStyle/>
          <a:p>
            <a:pPr marL="693738" indent="-677863" algn="l" eaLnBrk="1" hangingPunct="1">
              <a:defRPr/>
            </a:pPr>
            <a:r>
              <a:rPr lang="en-US" sz="4800" b="1" dirty="0">
                <a:solidFill>
                  <a:schemeClr val="tx1"/>
                </a:solidFill>
                <a:latin typeface="Tahoma" charset="0"/>
                <a:ea typeface="ＭＳ Ｐゴシック" charset="0"/>
                <a:cs typeface="ＭＳ Ｐゴシック" charset="0"/>
              </a:rPr>
              <a:t>I. Christ</a:t>
            </a:r>
            <a:r>
              <a:rPr lang="fr-FR" altLang="ja-JP" sz="4800" b="1" dirty="0">
                <a:solidFill>
                  <a:schemeClr val="tx1"/>
                </a:solidFill>
                <a:latin typeface="Tahoma" charset="0"/>
                <a:ea typeface="ＭＳ Ｐゴシック" charset="0"/>
                <a:cs typeface="ＭＳ Ｐゴシック" charset="0"/>
              </a:rPr>
              <a:t>'</a:t>
            </a:r>
            <a:r>
              <a:rPr lang="en-US" sz="4800" b="1" dirty="0">
                <a:solidFill>
                  <a:schemeClr val="tx1"/>
                </a:solidFill>
                <a:latin typeface="Tahoma" charset="0"/>
                <a:ea typeface="ＭＳ Ｐゴシック" charset="0"/>
                <a:cs typeface="ＭＳ Ｐゴシック" charset="0"/>
              </a:rPr>
              <a:t>s resurrection is a key part of the </a:t>
            </a:r>
            <a:r>
              <a:rPr lang="en-US" sz="4800" b="1" dirty="0">
                <a:solidFill>
                  <a:srgbClr val="FFFF00"/>
                </a:solidFill>
                <a:latin typeface="Tahoma" charset="0"/>
                <a:ea typeface="ＭＳ Ｐゴシック" charset="0"/>
                <a:cs typeface="ＭＳ Ｐゴシック" charset="0"/>
              </a:rPr>
              <a:t>gospel </a:t>
            </a:r>
            <a:br>
              <a:rPr lang="en-US" sz="4800" b="1" dirty="0">
                <a:solidFill>
                  <a:srgbClr val="FFFF00"/>
                </a:solidFill>
                <a:latin typeface="Tahoma" charset="0"/>
                <a:ea typeface="ＭＳ Ｐゴシック" charset="0"/>
                <a:cs typeface="ＭＳ Ｐゴシック" charset="0"/>
              </a:rPr>
            </a:br>
            <a:r>
              <a:rPr lang="en-US" sz="4800" b="1" dirty="0">
                <a:solidFill>
                  <a:schemeClr val="tx1"/>
                </a:solidFill>
                <a:latin typeface="Tahoma" charset="0"/>
                <a:ea typeface="ＭＳ Ｐゴシック" charset="0"/>
                <a:cs typeface="ＭＳ Ｐゴシック" charset="0"/>
              </a:rPr>
              <a:t>(1 Cor. 15:1-11).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Title 1"/>
          <p:cNvSpPr>
            <a:spLocks noGrp="1"/>
          </p:cNvSpPr>
          <p:nvPr>
            <p:ph type="title"/>
          </p:nvPr>
        </p:nvSpPr>
        <p:spPr>
          <a:xfrm>
            <a:off x="107504" y="1"/>
            <a:ext cx="5127935" cy="6858000"/>
          </a:xfrm>
        </p:spPr>
        <p:txBody>
          <a:bodyPr/>
          <a:lstStyle/>
          <a:p>
            <a:r>
              <a:rPr lang="en-US" sz="4000" b="1" dirty="0">
                <a:solidFill>
                  <a:srgbClr val="FFFFFF"/>
                </a:solidFill>
                <a:latin typeface="Arial" charset="0"/>
                <a:ea typeface="ヒラギノ角ゴ Pro W3" charset="0"/>
                <a:cs typeface="ヒラギノ角ゴ Pro W3" charset="0"/>
              </a:rPr>
              <a:t>"Now, brothers, I want to remind you of </a:t>
            </a:r>
            <a:r>
              <a:rPr lang="en-US" sz="4000" b="1" dirty="0">
                <a:solidFill>
                  <a:srgbClr val="FFFF00"/>
                </a:solidFill>
                <a:latin typeface="Arial" charset="0"/>
                <a:ea typeface="ヒラギノ角ゴ Pro W3" charset="0"/>
                <a:cs typeface="ヒラギノ角ゴ Pro W3" charset="0"/>
              </a:rPr>
              <a:t>the gospel</a:t>
            </a:r>
            <a:r>
              <a:rPr lang="en-US" sz="4000" b="1" dirty="0">
                <a:solidFill>
                  <a:srgbClr val="FFFFFF"/>
                </a:solidFill>
                <a:latin typeface="Arial" charset="0"/>
                <a:ea typeface="ヒラギノ角ゴ Pro W3" charset="0"/>
                <a:cs typeface="ヒラギノ角ゴ Pro W3" charset="0"/>
              </a:rPr>
              <a:t> </a:t>
            </a:r>
            <a:br>
              <a:rPr lang="en-US" sz="4000" b="1" dirty="0">
                <a:solidFill>
                  <a:srgbClr val="FFFFFF"/>
                </a:solidFill>
                <a:latin typeface="Arial" charset="0"/>
                <a:ea typeface="ヒラギノ角ゴ Pro W3" charset="0"/>
                <a:cs typeface="ヒラギノ角ゴ Pro W3" charset="0"/>
              </a:rPr>
            </a:br>
            <a:r>
              <a:rPr lang="en-US" sz="4000" b="1" dirty="0">
                <a:solidFill>
                  <a:srgbClr val="FFFFFF"/>
                </a:solidFill>
                <a:latin typeface="Arial" charset="0"/>
                <a:ea typeface="ヒラギノ角ゴ Pro W3" charset="0"/>
                <a:cs typeface="ヒラギノ角ゴ Pro W3" charset="0"/>
              </a:rPr>
              <a:t>I preached to you… </a:t>
            </a:r>
            <a:br>
              <a:rPr lang="en-US" sz="4000" b="1" dirty="0">
                <a:solidFill>
                  <a:srgbClr val="FFFFFF"/>
                </a:solidFill>
                <a:latin typeface="Arial" charset="0"/>
                <a:ea typeface="ヒラギノ角ゴ Pro W3" charset="0"/>
                <a:cs typeface="ヒラギノ角ゴ Pro W3" charset="0"/>
              </a:rPr>
            </a:br>
            <a:br>
              <a:rPr lang="en-US" sz="4000" b="1" dirty="0">
                <a:solidFill>
                  <a:srgbClr val="FFFFFF"/>
                </a:solidFill>
                <a:latin typeface="Arial" charset="0"/>
                <a:ea typeface="ヒラギノ角ゴ Pro W3" charset="0"/>
                <a:cs typeface="ヒラギノ角ゴ Pro W3" charset="0"/>
              </a:rPr>
            </a:br>
            <a:r>
              <a:rPr lang="en-US" sz="4000" b="1" dirty="0">
                <a:solidFill>
                  <a:srgbClr val="FFFFFF"/>
                </a:solidFill>
                <a:latin typeface="Arial" charset="0"/>
                <a:ea typeface="ヒラギノ角ゴ Pro W3" charset="0"/>
                <a:cs typeface="ヒラギノ角ゴ Pro W3" charset="0"/>
              </a:rPr>
              <a:t>For what I received I passed on to you of </a:t>
            </a:r>
            <a:r>
              <a:rPr lang="en-US" sz="4000" b="1" dirty="0">
                <a:solidFill>
                  <a:srgbClr val="FFFF00"/>
                </a:solidFill>
                <a:latin typeface="Arial" charset="0"/>
                <a:ea typeface="ヒラギノ角ゴ Pro W3" charset="0"/>
                <a:cs typeface="ヒラギノ角ゴ Pro W3" charset="0"/>
              </a:rPr>
              <a:t>first importance</a:t>
            </a:r>
            <a:r>
              <a:rPr lang="en-US" sz="4000" b="1" dirty="0">
                <a:solidFill>
                  <a:srgbClr val="FFFFFF"/>
                </a:solidFill>
                <a:latin typeface="Arial" charset="0"/>
                <a:ea typeface="ヒラギノ角ゴ Pro W3" charset="0"/>
                <a:cs typeface="ヒラギノ角ゴ Pro W3" charset="0"/>
              </a:rPr>
              <a:t>…" </a:t>
            </a:r>
            <a:br>
              <a:rPr lang="en-US" sz="4000" b="1" dirty="0">
                <a:solidFill>
                  <a:srgbClr val="FFFFFF"/>
                </a:solidFill>
                <a:latin typeface="Arial" charset="0"/>
                <a:ea typeface="ヒラギノ角ゴ Pro W3" charset="0"/>
                <a:cs typeface="ヒラギノ角ゴ Pro W3" charset="0"/>
              </a:rPr>
            </a:br>
            <a:br>
              <a:rPr lang="en-US" sz="4000" b="1" dirty="0">
                <a:solidFill>
                  <a:srgbClr val="FFFFFF"/>
                </a:solidFill>
                <a:latin typeface="Arial" charset="0"/>
                <a:ea typeface="ヒラギノ角ゴ Pro W3" charset="0"/>
                <a:cs typeface="ヒラギノ角ゴ Pro W3" charset="0"/>
              </a:rPr>
            </a:br>
            <a:r>
              <a:rPr lang="en-US" sz="4000" b="1" dirty="0">
                <a:solidFill>
                  <a:srgbClr val="FFFFFF"/>
                </a:solidFill>
                <a:latin typeface="Arial" charset="0"/>
                <a:ea typeface="ヒラギノ角ゴ Pro W3" charset="0"/>
                <a:cs typeface="ヒラギノ角ゴ Pro W3" charset="0"/>
              </a:rPr>
              <a:t>(1 Cor 15:1a, 3a </a:t>
            </a:r>
            <a:r>
              <a:rPr lang="en-US" sz="3200" b="1" dirty="0">
                <a:solidFill>
                  <a:srgbClr val="FFFFFF"/>
                </a:solidFill>
                <a:latin typeface="Arial" charset="0"/>
                <a:ea typeface="ヒラギノ角ゴ Pro W3" charset="0"/>
                <a:cs typeface="ヒラギノ角ゴ Pro W3" charset="0"/>
              </a:rPr>
              <a:t>NIV</a:t>
            </a:r>
            <a:r>
              <a:rPr lang="en-US" sz="4000" b="1" dirty="0">
                <a:solidFill>
                  <a:srgbClr val="FFFFFF"/>
                </a:solidFill>
                <a:latin typeface="Arial" charset="0"/>
                <a:ea typeface="ヒラギノ角ゴ Pro W3" charset="0"/>
                <a:cs typeface="ヒラギノ角ゴ Pro W3" charset="0"/>
              </a:rPr>
              <a:t>)</a:t>
            </a:r>
          </a:p>
        </p:txBody>
      </p:sp>
      <p:pic>
        <p:nvPicPr>
          <p:cNvPr id="6349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62256" y="1916112"/>
            <a:ext cx="3557932" cy="2665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Content Placeholder 3" descr="gospelchoi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9144000" cy="1143000"/>
          </a:xfrm>
          <a:effectLst>
            <a:outerShdw blurRad="50800" dist="35921" dir="2700000" algn="ctr" rotWithShape="0">
              <a:srgbClr val="000000">
                <a:alpha val="42999"/>
              </a:srgbClr>
            </a:outerShdw>
          </a:effectLst>
        </p:spPr>
        <p:txBody>
          <a:bodyPr/>
          <a:lstStyle/>
          <a:p>
            <a:pPr>
              <a:defRPr/>
            </a:pPr>
            <a:r>
              <a:rPr lang="en-US" sz="5400" dirty="0">
                <a:solidFill>
                  <a:srgbClr val="FFFFFF"/>
                </a:solidFill>
                <a:latin typeface="Abadi MT Condensed Extra Bold" charset="0"/>
                <a:ea typeface="ヒラギノ角ゴ Pro W3" charset="0"/>
                <a:cs typeface="Abadi MT Condensed Extra Bold" charset="0"/>
              </a:rPr>
              <a:t>What</a:t>
            </a:r>
            <a:r>
              <a:rPr lang="fr-FR" altLang="ja-JP" sz="5400" dirty="0">
                <a:solidFill>
                  <a:srgbClr val="FFFFFF"/>
                </a:solidFill>
                <a:latin typeface="Abadi MT Condensed Extra Bold" charset="0"/>
                <a:ea typeface="ヒラギノ角ゴ Pro W3" charset="0"/>
                <a:cs typeface="Abadi MT Condensed Extra Bold" charset="0"/>
              </a:rPr>
              <a:t>'</a:t>
            </a:r>
            <a:r>
              <a:rPr lang="en-US" sz="5400" dirty="0">
                <a:solidFill>
                  <a:srgbClr val="FFFFFF"/>
                </a:solidFill>
                <a:latin typeface="Abadi MT Condensed Extra Bold" charset="0"/>
                <a:ea typeface="ヒラギノ角ゴ Pro W3" charset="0"/>
                <a:cs typeface="Abadi MT Condensed Extra Bold" charset="0"/>
              </a:rPr>
              <a:t>s the Gospel?</a:t>
            </a:r>
            <a:endParaRPr lang="en-US" sz="5400" dirty="0">
              <a:solidFill>
                <a:srgbClr val="FFFFFF"/>
              </a:solidFill>
              <a:effectLst>
                <a:outerShdw blurRad="38100" dist="38100" dir="2700000" algn="tl">
                  <a:srgbClr val="DDDDDD"/>
                </a:outerShdw>
              </a:effectLst>
              <a:latin typeface="Abadi MT Condensed Extra Bold" charset="0"/>
              <a:ea typeface="ヒラギノ角ゴ Pro W3" charset="0"/>
              <a:cs typeface="Abadi MT Condensed Extra Bold"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pic>
        <p:nvPicPr>
          <p:cNvPr id="65538" name="Picture 10" descr="Christ and cro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0" y="3200400"/>
            <a:ext cx="3309938"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39" name="Picture 12" descr="Open Tomb with Lin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65313"/>
            <a:ext cx="2932113"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0" name="Title 1"/>
          <p:cNvSpPr>
            <a:spLocks noGrp="1"/>
          </p:cNvSpPr>
          <p:nvPr>
            <p:ph type="title"/>
          </p:nvPr>
        </p:nvSpPr>
        <p:spPr>
          <a:xfrm>
            <a:off x="-71438" y="-26988"/>
            <a:ext cx="9323388" cy="762001"/>
          </a:xfrm>
          <a:ln>
            <a:solidFill>
              <a:srgbClr val="FFFFFF"/>
            </a:solidFill>
            <a:miter lim="800000"/>
            <a:headEnd/>
            <a:tailEnd/>
          </a:ln>
        </p:spPr>
        <p:txBody>
          <a:bodyPr/>
          <a:lstStyle/>
          <a:p>
            <a:r>
              <a:rPr lang="en-US" b="1" dirty="0">
                <a:solidFill>
                  <a:srgbClr val="FFFFFF"/>
                </a:solidFill>
                <a:latin typeface="Arial" panose="020B0604020202020204" pitchFamily="34" charset="0"/>
                <a:ea typeface="ヒラギノ角ゴ Pro W3" charset="0"/>
                <a:cs typeface="Arial" panose="020B0604020202020204" pitchFamily="34" charset="0"/>
              </a:rPr>
              <a:t>The </a:t>
            </a:r>
            <a:r>
              <a:rPr lang="en-US" b="1" dirty="0">
                <a:solidFill>
                  <a:srgbClr val="FFFF00"/>
                </a:solidFill>
                <a:latin typeface="Arial" panose="020B0604020202020204" pitchFamily="34" charset="0"/>
                <a:ea typeface="ヒラギノ角ゴ Pro W3" charset="0"/>
                <a:cs typeface="Arial" panose="020B0604020202020204" pitchFamily="34" charset="0"/>
              </a:rPr>
              <a:t>Full </a:t>
            </a:r>
            <a:r>
              <a:rPr lang="en-US" b="1" dirty="0">
                <a:solidFill>
                  <a:srgbClr val="FFFFFF"/>
                </a:solidFill>
                <a:latin typeface="Arial" panose="020B0604020202020204" pitchFamily="34" charset="0"/>
                <a:ea typeface="ヒラギノ角ゴ Pro W3" charset="0"/>
                <a:cs typeface="Arial" panose="020B0604020202020204" pitchFamily="34" charset="0"/>
              </a:rPr>
              <a:t>Gospel</a:t>
            </a: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a:spLocks noChangeArrowheads="1"/>
          </p:cNvSpPr>
          <p:nvPr/>
        </p:nvSpPr>
        <p:spPr bwMode="auto">
          <a:xfrm>
            <a:off x="7179469" y="2235200"/>
            <a:ext cx="19050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r>
              <a:rPr lang="ja-JP" altLang="en-US" sz="2800" b="1">
                <a:solidFill>
                  <a:srgbClr val="FFFFFF"/>
                </a:solidFill>
                <a:effectLst>
                  <a:glow rad="228600">
                    <a:schemeClr val="accent4">
                      <a:satMod val="175000"/>
                      <a:alpha val="76000"/>
                    </a:schemeClr>
                  </a:glow>
                </a:effectLst>
              </a:rPr>
              <a:t>“</a:t>
            </a:r>
            <a:r>
              <a:rPr lang="en-US" altLang="ja-JP" sz="2800" b="1" dirty="0">
                <a:solidFill>
                  <a:srgbClr val="FFFFFF"/>
                </a:solidFill>
                <a:effectLst>
                  <a:glow rad="228600">
                    <a:schemeClr val="accent4">
                      <a:satMod val="175000"/>
                      <a:alpha val="76000"/>
                    </a:schemeClr>
                  </a:glow>
                </a:effectLst>
              </a:rPr>
              <a:t>Christ died for our sins…</a:t>
            </a:r>
            <a:r>
              <a:rPr lang="ja-JP" altLang="en-US" sz="2800" b="1">
                <a:solidFill>
                  <a:srgbClr val="FFFFFF"/>
                </a:solidFill>
                <a:effectLst>
                  <a:glow rad="228600">
                    <a:schemeClr val="accent4">
                      <a:satMod val="175000"/>
                      <a:alpha val="76000"/>
                    </a:schemeClr>
                  </a:glow>
                </a:effectLst>
              </a:rPr>
              <a:t>”</a:t>
            </a:r>
            <a:endParaRPr lang="en-US" sz="2800" b="1" dirty="0">
              <a:solidFill>
                <a:srgbClr val="FFFFFF"/>
              </a:solidFill>
              <a:effectLst>
                <a:glow rad="228600">
                  <a:schemeClr val="accent4">
                    <a:satMod val="175000"/>
                    <a:alpha val="76000"/>
                  </a:schemeClr>
                </a:glow>
              </a:effectLst>
            </a:endParaRPr>
          </a:p>
        </p:txBody>
      </p:sp>
      <p:sp>
        <p:nvSpPr>
          <p:cNvPr id="7" name="TextBox 6"/>
          <p:cNvSpPr txBox="1">
            <a:spLocks noChangeArrowheads="1"/>
          </p:cNvSpPr>
          <p:nvPr/>
        </p:nvSpPr>
        <p:spPr bwMode="auto">
          <a:xfrm>
            <a:off x="2971800" y="6181725"/>
            <a:ext cx="3429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ja-JP" altLang="en-US" sz="2800" b="1">
                <a:solidFill>
                  <a:srgbClr val="FFFFFF"/>
                </a:solidFill>
                <a:effectLst>
                  <a:glow rad="228600">
                    <a:schemeClr val="accent4">
                      <a:satMod val="175000"/>
                      <a:alpha val="76000"/>
                    </a:schemeClr>
                  </a:glow>
                </a:effectLst>
              </a:rPr>
              <a:t>“</a:t>
            </a:r>
            <a:r>
              <a:rPr lang="en-US" altLang="ja-JP" sz="2800" b="1">
                <a:solidFill>
                  <a:srgbClr val="FFFFFF"/>
                </a:solidFill>
                <a:effectLst>
                  <a:glow rad="228600">
                    <a:schemeClr val="accent4">
                      <a:satMod val="175000"/>
                      <a:alpha val="76000"/>
                    </a:schemeClr>
                  </a:glow>
                </a:effectLst>
              </a:rPr>
              <a:t>He was buried…</a:t>
            </a:r>
            <a:r>
              <a:rPr lang="ja-JP" altLang="en-US" sz="2800" b="1">
                <a:solidFill>
                  <a:srgbClr val="FFFFFF"/>
                </a:solidFill>
                <a:effectLst>
                  <a:glow rad="228600">
                    <a:schemeClr val="accent4">
                      <a:satMod val="175000"/>
                      <a:alpha val="76000"/>
                    </a:schemeClr>
                  </a:glow>
                </a:effectLst>
              </a:rPr>
              <a:t>”</a:t>
            </a:r>
            <a:endParaRPr lang="en-US" sz="2800" b="1">
              <a:solidFill>
                <a:srgbClr val="FFFFFF"/>
              </a:solidFill>
              <a:effectLst>
                <a:glow rad="228600">
                  <a:schemeClr val="accent4">
                    <a:satMod val="175000"/>
                    <a:alpha val="76000"/>
                  </a:schemeClr>
                </a:glow>
              </a:effectLst>
            </a:endParaRPr>
          </a:p>
        </p:txBody>
      </p:sp>
      <p:sp>
        <p:nvSpPr>
          <p:cNvPr id="8" name="TextBox 7"/>
          <p:cNvSpPr txBox="1">
            <a:spLocks noChangeArrowheads="1"/>
          </p:cNvSpPr>
          <p:nvPr/>
        </p:nvSpPr>
        <p:spPr bwMode="auto">
          <a:xfrm>
            <a:off x="152400" y="3794125"/>
            <a:ext cx="2209800" cy="222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ja-JP" altLang="en-US" sz="2800" b="1">
                <a:solidFill>
                  <a:srgbClr val="FFFFFF"/>
                </a:solidFill>
                <a:effectLst>
                  <a:glow rad="228600">
                    <a:schemeClr val="accent4">
                      <a:satMod val="175000"/>
                      <a:alpha val="76000"/>
                    </a:schemeClr>
                  </a:glow>
                </a:effectLst>
              </a:rPr>
              <a:t>“</a:t>
            </a:r>
            <a:r>
              <a:rPr lang="en-US" altLang="ja-JP" sz="2800" b="1" dirty="0">
                <a:solidFill>
                  <a:srgbClr val="FFFFFF"/>
                </a:solidFill>
                <a:effectLst>
                  <a:glow rad="228600">
                    <a:schemeClr val="accent4">
                      <a:satMod val="175000"/>
                      <a:alpha val="76000"/>
                    </a:schemeClr>
                  </a:glow>
                </a:effectLst>
              </a:rPr>
              <a:t>He was raised from the dead on the third day…</a:t>
            </a:r>
            <a:r>
              <a:rPr lang="ja-JP" altLang="en-US" sz="2800" b="1">
                <a:solidFill>
                  <a:srgbClr val="FFFFFF"/>
                </a:solidFill>
                <a:effectLst>
                  <a:glow rad="228600">
                    <a:schemeClr val="accent4">
                      <a:satMod val="175000"/>
                      <a:alpha val="76000"/>
                    </a:schemeClr>
                  </a:glow>
                </a:effectLst>
              </a:rPr>
              <a:t>”</a:t>
            </a:r>
            <a:endParaRPr lang="en-US" sz="2800" b="1" dirty="0">
              <a:solidFill>
                <a:srgbClr val="FFFFFF"/>
              </a:solidFill>
              <a:effectLst>
                <a:glow rad="228600">
                  <a:schemeClr val="accent4">
                    <a:satMod val="175000"/>
                    <a:alpha val="76000"/>
                  </a:schemeClr>
                </a:glow>
              </a:effectLst>
            </a:endParaRPr>
          </a:p>
        </p:txBody>
      </p:sp>
      <p:sp>
        <p:nvSpPr>
          <p:cNvPr id="65545" name="TextBox 8"/>
          <p:cNvSpPr txBox="1">
            <a:spLocks noChangeArrowheads="1"/>
          </p:cNvSpPr>
          <p:nvPr/>
        </p:nvSpPr>
        <p:spPr bwMode="auto">
          <a:xfrm>
            <a:off x="6477000" y="6096000"/>
            <a:ext cx="2514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800" i="1">
                <a:solidFill>
                  <a:srgbClr val="FFFFFF"/>
                </a:solidFill>
              </a:rPr>
              <a:t>1 Cor. 15:3-4</a:t>
            </a:r>
          </a:p>
        </p:txBody>
      </p:sp>
      <p:sp>
        <p:nvSpPr>
          <p:cNvPr id="65546" name="TextBox 9"/>
          <p:cNvSpPr txBox="1">
            <a:spLocks noChangeArrowheads="1"/>
          </p:cNvSpPr>
          <p:nvPr/>
        </p:nvSpPr>
        <p:spPr bwMode="auto">
          <a:xfrm>
            <a:off x="107950" y="746125"/>
            <a:ext cx="89281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ja-JP" altLang="en-US" sz="2800" b="1">
                <a:solidFill>
                  <a:srgbClr val="FFFFFF"/>
                </a:solidFill>
              </a:rPr>
              <a:t>“</a:t>
            </a:r>
            <a:r>
              <a:rPr lang="en-US" altLang="ja-JP" sz="2800" b="1">
                <a:solidFill>
                  <a:srgbClr val="FFFFFF"/>
                </a:solidFill>
              </a:rPr>
              <a:t>Let me now remind you… of the Good News [Gospel] I preached to you before…</a:t>
            </a:r>
            <a:r>
              <a:rPr lang="ja-JP" altLang="en-US" sz="2800" b="1">
                <a:solidFill>
                  <a:srgbClr val="FFFFFF"/>
                </a:solidFill>
              </a:rPr>
              <a:t>”</a:t>
            </a:r>
            <a:r>
              <a:rPr lang="en-US" altLang="ja-JP" sz="2800" b="1">
                <a:solidFill>
                  <a:srgbClr val="FFFFFF"/>
                </a:solidFill>
              </a:rPr>
              <a:t> (NLT)</a:t>
            </a:r>
            <a:endParaRPr lang="en-US" sz="28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0" y="5830887"/>
            <a:ext cx="9119668" cy="1012650"/>
          </a:xfrm>
        </p:spPr>
        <p:txBody>
          <a:bodyPr/>
          <a:lstStyle/>
          <a:p>
            <a:pPr>
              <a:defRPr/>
            </a:pPr>
            <a:r>
              <a:rPr lang="en-US" b="1" i="1" dirty="0">
                <a:solidFill>
                  <a:srgbClr val="FFFFFF"/>
                </a:solidFill>
                <a:effectLst>
                  <a:glow rad="127000">
                    <a:schemeClr val="tx1"/>
                  </a:glow>
                </a:effectLst>
                <a:latin typeface="Arial" charset="0"/>
                <a:ea typeface="ヒラギノ角ゴ Pro W3" charset="0"/>
                <a:cs typeface="ヒラギノ角ゴ Pro W3" charset="0"/>
              </a:rPr>
              <a:t>Friday, 22 April 2022</a:t>
            </a:r>
          </a:p>
        </p:txBody>
      </p:sp>
      <p:pic>
        <p:nvPicPr>
          <p:cNvPr id="1026" name="Picture 2" descr="2022 Earth Day - Fannin Tree Farm">
            <a:extLst>
              <a:ext uri="{FF2B5EF4-FFF2-40B4-BE49-F238E27FC236}">
                <a16:creationId xmlns:a16="http://schemas.microsoft.com/office/drawing/2014/main" id="{D2F934D0-3C40-7424-032D-ED7EE2E4D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7113"/>
            <a:ext cx="9144000" cy="480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995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2" name="Title 1"/>
          <p:cNvSpPr>
            <a:spLocks noGrp="1"/>
          </p:cNvSpPr>
          <p:nvPr>
            <p:ph type="ctrTitle"/>
          </p:nvPr>
        </p:nvSpPr>
        <p:spPr>
          <a:xfrm>
            <a:off x="76200" y="152400"/>
            <a:ext cx="9144000" cy="914400"/>
          </a:xfrm>
        </p:spPr>
        <p:txBody>
          <a:bodyPr/>
          <a:lstStyle/>
          <a:p>
            <a:pPr>
              <a:defRPr/>
            </a:pPr>
            <a:r>
              <a:rPr lang="en-US" sz="5400" b="1" i="1" dirty="0">
                <a:solidFill>
                  <a:schemeClr val="bg1"/>
                </a:solidFill>
                <a:latin typeface="Apple Chancery" charset="0"/>
                <a:ea typeface="ヒラギノ角ゴ Pro W3" charset="0"/>
                <a:cs typeface="Apple Chancery" charset="0"/>
              </a:rPr>
              <a:t>What</a:t>
            </a:r>
            <a:r>
              <a:rPr lang="fr-FR" altLang="ja-JP" sz="5400" b="1" i="1" dirty="0">
                <a:solidFill>
                  <a:schemeClr val="bg1"/>
                </a:solidFill>
                <a:latin typeface="Apple Chancery" charset="0"/>
                <a:ea typeface="ヒラギノ角ゴ Pro W3" charset="0"/>
                <a:cs typeface="Apple Chancery" charset="0"/>
              </a:rPr>
              <a:t>'</a:t>
            </a:r>
            <a:r>
              <a:rPr lang="en-US" sz="5400" b="1" i="1" dirty="0">
                <a:solidFill>
                  <a:schemeClr val="bg1"/>
                </a:solidFill>
                <a:latin typeface="Apple Chancery" charset="0"/>
                <a:ea typeface="ヒラギノ角ゴ Pro W3" charset="0"/>
                <a:cs typeface="Apple Chancery" charset="0"/>
              </a:rPr>
              <a:t>s the Difference?</a:t>
            </a:r>
            <a:endParaRPr lang="en-US" sz="5400" b="1" i="1" dirty="0">
              <a:solidFill>
                <a:schemeClr val="bg1"/>
              </a:solidFill>
              <a:effectLst>
                <a:outerShdw blurRad="38100" dist="38100" dir="2700000" algn="tl">
                  <a:srgbClr val="DDDDDD"/>
                </a:outerShdw>
              </a:effectLst>
              <a:latin typeface="Apple Chancery" charset="0"/>
              <a:ea typeface="ヒラギノ角ゴ Pro W3" charset="0"/>
              <a:cs typeface="Apple Chancery" charset="0"/>
            </a:endParaRPr>
          </a:p>
        </p:txBody>
      </p:sp>
      <p:graphicFrame>
        <p:nvGraphicFramePr>
          <p:cNvPr id="4" name="Diagram 3"/>
          <p:cNvGraphicFramePr/>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6565"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en-US" sz="5400" b="1" i="1" dirty="0">
                <a:solidFill>
                  <a:schemeClr val="bg1"/>
                </a:solidFill>
                <a:latin typeface="Apple Chancery" charset="0"/>
                <a:ea typeface="ヒラギノ角ゴ Pro W3" charset="0"/>
                <a:cs typeface="Apple Chancery" charset="0"/>
              </a:rPr>
              <a:t>What</a:t>
            </a:r>
            <a:r>
              <a:rPr lang="fr-FR" altLang="ja-JP" sz="5400" b="1" i="1" dirty="0">
                <a:solidFill>
                  <a:schemeClr val="bg1"/>
                </a:solidFill>
                <a:latin typeface="Apple Chancery" charset="0"/>
                <a:ea typeface="ヒラギノ角ゴ Pro W3" charset="0"/>
                <a:cs typeface="Apple Chancery" charset="0"/>
              </a:rPr>
              <a:t>'</a:t>
            </a:r>
            <a:r>
              <a:rPr lang="en-US" sz="5400" b="1" i="1" dirty="0">
                <a:solidFill>
                  <a:schemeClr val="bg1"/>
                </a:solidFill>
                <a:latin typeface="Apple Chancery" charset="0"/>
                <a:ea typeface="ヒラギノ角ゴ Pro W3" charset="0"/>
                <a:cs typeface="Apple Chancery" charset="0"/>
              </a:rPr>
              <a:t>s the Difference?</a:t>
            </a:r>
          </a:p>
        </p:txBody>
      </p:sp>
      <p:graphicFrame>
        <p:nvGraphicFramePr>
          <p:cNvPr id="4" name="Diagram 3"/>
          <p:cNvGraphicFramePr/>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5786438"/>
          </a:xfrm>
          <a:prstGeom prst="rect">
            <a:avLst/>
          </a:prstGeom>
          <a:noFill/>
          <a:ln w="9525">
            <a:noFill/>
            <a:miter lim="800000"/>
            <a:headEnd/>
            <a:tailEnd/>
          </a:ln>
          <a:effectLst>
            <a:outerShdw blurRad="50800" dist="35921" dir="2700000" algn="ctr" rotWithShape="0">
              <a:srgbClr val="000000">
                <a:alpha val="42999"/>
              </a:srgbClr>
            </a:outerShdw>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30000" noProof="0">
                <a:ln>
                  <a:noFill/>
                </a:ln>
                <a:solidFill>
                  <a:srgbClr val="FFFFFF"/>
                </a:solidFill>
                <a:effectLst/>
                <a:uLnTx/>
                <a:uFillTx/>
                <a:latin typeface="Arial" charset="0"/>
                <a:ea typeface="ヒラギノ角ゴ Pro W3" charset="0"/>
              </a:rPr>
              <a:t>5</a:t>
            </a:r>
            <a:r>
              <a:rPr kumimoji="0" lang="en-US" sz="2200" b="1" i="0" u="none" strike="noStrike" kern="1200" cap="none" spc="0" normalizeH="0" baseline="0" noProof="0">
                <a:ln>
                  <a:noFill/>
                </a:ln>
                <a:solidFill>
                  <a:srgbClr val="FFFFFF"/>
                </a:solidFill>
                <a:effectLst/>
                <a:uLnTx/>
                <a:uFillTx/>
                <a:latin typeface="Arial" charset="0"/>
                <a:ea typeface="ヒラギノ角ゴ Pro W3" charset="0"/>
              </a:rPr>
              <a:t>He was seen by Peter and then by the Twelve. </a:t>
            </a:r>
            <a:r>
              <a:rPr kumimoji="0" lang="en-US" sz="2200" b="1" i="0" u="none" strike="noStrike" kern="1200" cap="none" spc="0" normalizeH="0" baseline="30000" noProof="0">
                <a:ln>
                  <a:noFill/>
                </a:ln>
                <a:solidFill>
                  <a:srgbClr val="FFFFFF"/>
                </a:solidFill>
                <a:effectLst/>
                <a:uLnTx/>
                <a:uFillTx/>
                <a:latin typeface="Arial" charset="0"/>
                <a:ea typeface="ヒラギノ角ゴ Pro W3" charset="0"/>
              </a:rPr>
              <a:t>6</a:t>
            </a:r>
            <a:r>
              <a:rPr kumimoji="0" lang="en-US" sz="2200" b="1" i="0" u="none" strike="noStrike" kern="1200" cap="none" spc="0" normalizeH="0" baseline="0" noProof="0">
                <a:ln>
                  <a:noFill/>
                </a:ln>
                <a:solidFill>
                  <a:srgbClr val="FFFFFF"/>
                </a:solidFill>
                <a:effectLst/>
                <a:uLnTx/>
                <a:uFillTx/>
                <a:latin typeface="Arial" charset="0"/>
                <a:ea typeface="ヒラギノ角ゴ Pro W3" charset="0"/>
              </a:rPr>
              <a:t>After that, he was seen by more than 500 of his followers at one time, most of whom are still alive, though some have died. </a:t>
            </a:r>
            <a:r>
              <a:rPr kumimoji="0" lang="en-US" sz="2200" b="1" i="0" u="none" strike="noStrike" kern="1200" cap="none" spc="0" normalizeH="0" baseline="30000" noProof="0">
                <a:ln>
                  <a:noFill/>
                </a:ln>
                <a:solidFill>
                  <a:srgbClr val="FFFFFF"/>
                </a:solidFill>
                <a:effectLst/>
                <a:uLnTx/>
                <a:uFillTx/>
                <a:latin typeface="Arial" charset="0"/>
                <a:ea typeface="ヒラギノ角ゴ Pro W3" charset="0"/>
              </a:rPr>
              <a:t>7</a:t>
            </a:r>
            <a:r>
              <a:rPr kumimoji="0" lang="en-US" sz="2200" b="1" i="0" u="none" strike="noStrike" kern="1200" cap="none" spc="0" normalizeH="0" baseline="0" noProof="0">
                <a:ln>
                  <a:noFill/>
                </a:ln>
                <a:solidFill>
                  <a:srgbClr val="FFFFFF"/>
                </a:solidFill>
                <a:effectLst/>
                <a:uLnTx/>
                <a:uFillTx/>
                <a:latin typeface="Arial" charset="0"/>
                <a:ea typeface="ヒラギノ角ゴ Pro W3" charset="0"/>
              </a:rPr>
              <a:t>Then he was seen by James and later by all the apostles.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Arial" charset="0"/>
                <a:ea typeface="ヒラギノ角ゴ Pro W3" charset="0"/>
                <a:cs typeface="ヒラギノ角ゴ Pro W3" charset="0"/>
              </a:rPr>
              <a:t>He is not here – for he is risen</a:t>
            </a:r>
          </a:p>
        </p:txBody>
      </p:sp>
      <p:pic>
        <p:nvPicPr>
          <p:cNvPr id="53250" name="Content Placeholder 3" descr="Garden Tomb Door.jpg"/>
          <p:cNvPicPr>
            <a:picLocks noGrp="1" noChangeAspect="1"/>
          </p:cNvPicPr>
          <p:nvPr>
            <p:ph idx="1"/>
          </p:nvPr>
        </p:nvPicPr>
        <p:blipFill>
          <a:blip r:embed="rId3" cstate="screen">
            <a:extLst>
              <a:ext uri="{28A0092B-C50C-407E-A947-70E740481C1C}">
                <a14:useLocalDpi xmlns:a14="http://schemas.microsoft.com/office/drawing/2010/main"/>
              </a:ext>
            </a:extLst>
          </a:blip>
          <a:srcRect r="-608"/>
          <a:stretch>
            <a:fillRect/>
          </a:stretch>
        </p:blipFill>
        <p:spPr>
          <a:xfrm>
            <a:off x="0" y="0"/>
            <a:ext cx="9220200" cy="6858000"/>
          </a:xfrm>
        </p:spPr>
      </p:pic>
      <p:sp>
        <p:nvSpPr>
          <p:cNvPr id="5" name="Title 1"/>
          <p:cNvSpPr txBox="1">
            <a:spLocks/>
          </p:cNvSpPr>
          <p:nvPr/>
        </p:nvSpPr>
        <p:spPr bwMode="auto">
          <a:xfrm>
            <a:off x="457200" y="5410200"/>
            <a:ext cx="8229600" cy="1447800"/>
          </a:xfrm>
          <a:prstGeom prst="rect">
            <a:avLst/>
          </a:prstGeom>
          <a:solidFill>
            <a:schemeClr val="tx1"/>
          </a:solid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What</a:t>
            </a:r>
            <a:r>
              <a:rPr kumimoji="0" lang="fr-FR" altLang="ja-JP"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s so important about Christ</a:t>
            </a:r>
            <a:r>
              <a:rPr kumimoji="0" lang="fr-FR" altLang="ja-JP"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ヒラギノ角ゴ Pro W3" charset="0"/>
              </a:rPr>
              <a:t>s resurrection?</a:t>
            </a:r>
          </a:p>
        </p:txBody>
      </p:sp>
    </p:spTree>
    <p:extLst>
      <p:ext uri="{BB962C8B-B14F-4D97-AF65-F5344CB8AC3E}">
        <p14:creationId xmlns:p14="http://schemas.microsoft.com/office/powerpoint/2010/main" val="230259668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5" descr="easter1-3rdd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51520" y="2171700"/>
            <a:ext cx="8892480" cy="2514600"/>
          </a:xfrm>
        </p:spPr>
        <p:txBody>
          <a:bodyPr/>
          <a:lstStyle/>
          <a:p>
            <a:pPr marL="693738" indent="-677863" algn="l" eaLnBrk="1" hangingPunct="1">
              <a:defRPr/>
            </a:pPr>
            <a:r>
              <a:rPr lang="en-US" sz="4800" b="1" dirty="0">
                <a:solidFill>
                  <a:schemeClr val="tx1"/>
                </a:solidFill>
                <a:latin typeface="Tahoma" charset="0"/>
                <a:ea typeface="ＭＳ Ｐゴシック" charset="0"/>
                <a:cs typeface="ＭＳ Ｐゴシック" charset="0"/>
              </a:rPr>
              <a:t>I. Christ</a:t>
            </a:r>
            <a:r>
              <a:rPr lang="fr-FR" altLang="ja-JP" sz="4800" b="1" dirty="0">
                <a:solidFill>
                  <a:schemeClr val="tx1"/>
                </a:solidFill>
                <a:latin typeface="Tahoma" charset="0"/>
                <a:ea typeface="ＭＳ Ｐゴシック" charset="0"/>
                <a:cs typeface="ＭＳ Ｐゴシック" charset="0"/>
              </a:rPr>
              <a:t>'</a:t>
            </a:r>
            <a:r>
              <a:rPr lang="en-US" sz="4800" b="1" dirty="0">
                <a:solidFill>
                  <a:schemeClr val="tx1"/>
                </a:solidFill>
                <a:latin typeface="Tahoma" charset="0"/>
                <a:ea typeface="ＭＳ Ｐゴシック" charset="0"/>
                <a:cs typeface="ＭＳ Ｐゴシック" charset="0"/>
              </a:rPr>
              <a:t>s resurrection is a key part of the </a:t>
            </a:r>
            <a:r>
              <a:rPr lang="en-US" sz="4800" b="1" dirty="0">
                <a:solidFill>
                  <a:srgbClr val="FFFF00"/>
                </a:solidFill>
                <a:latin typeface="Tahoma" charset="0"/>
                <a:ea typeface="ＭＳ Ｐゴシック" charset="0"/>
                <a:cs typeface="ＭＳ Ｐゴシック" charset="0"/>
              </a:rPr>
              <a:t>gospel </a:t>
            </a:r>
            <a:br>
              <a:rPr lang="en-US" sz="4800" b="1" dirty="0">
                <a:solidFill>
                  <a:srgbClr val="FFFF00"/>
                </a:solidFill>
                <a:latin typeface="Tahoma" charset="0"/>
                <a:ea typeface="ＭＳ Ｐゴシック" charset="0"/>
                <a:cs typeface="ＭＳ Ｐゴシック" charset="0"/>
              </a:rPr>
            </a:br>
            <a:r>
              <a:rPr lang="en-US" sz="4800" b="1" dirty="0">
                <a:solidFill>
                  <a:schemeClr val="tx1"/>
                </a:solidFill>
                <a:latin typeface="Tahoma" charset="0"/>
                <a:ea typeface="ＭＳ Ｐゴシック" charset="0"/>
                <a:cs typeface="ＭＳ Ｐゴシック" charset="0"/>
              </a:rPr>
              <a:t>(1 Cor. 15:1-11). </a:t>
            </a:r>
          </a:p>
        </p:txBody>
      </p:sp>
    </p:spTree>
    <p:extLst>
      <p:ext uri="{BB962C8B-B14F-4D97-AF65-F5344CB8AC3E}">
        <p14:creationId xmlns:p14="http://schemas.microsoft.com/office/powerpoint/2010/main" val="2567661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4" name="Title 1"/>
          <p:cNvSpPr>
            <a:spLocks noGrp="1"/>
          </p:cNvSpPr>
          <p:nvPr>
            <p:ph type="ctrTitle"/>
          </p:nvPr>
        </p:nvSpPr>
        <p:spPr>
          <a:xfrm>
            <a:off x="0" y="0"/>
            <a:ext cx="9144000" cy="3352800"/>
          </a:xfrm>
        </p:spPr>
        <p:txBody>
          <a:bodyPr/>
          <a:lstStyle/>
          <a:p>
            <a:pPr marL="971550" indent="-971550" algn="l">
              <a:defRPr/>
            </a:pPr>
            <a:r>
              <a:rPr lang="en-US" sz="4800" b="1" dirty="0">
                <a:solidFill>
                  <a:srgbClr val="FFFFFF"/>
                </a:solidFill>
                <a:effectLst>
                  <a:glow rad="127000">
                    <a:schemeClr val="tx1">
                      <a:alpha val="92000"/>
                    </a:schemeClr>
                  </a:glow>
                </a:effectLst>
                <a:latin typeface="Tahoma" charset="0"/>
                <a:ea typeface="ヒラギノ角ゴ Pro W3" charset="0"/>
                <a:cs typeface="Tahoma" charset="0"/>
              </a:rPr>
              <a:t>II. Christ</a:t>
            </a:r>
            <a:r>
              <a:rPr lang="fr-FR" altLang="ja-JP" sz="4800" b="1" dirty="0">
                <a:solidFill>
                  <a:srgbClr val="FFFFFF"/>
                </a:solidFill>
                <a:effectLst>
                  <a:glow rad="127000">
                    <a:schemeClr val="tx1">
                      <a:alpha val="92000"/>
                    </a:schemeClr>
                  </a:glow>
                </a:effectLst>
                <a:latin typeface="Tahoma" charset="0"/>
                <a:ea typeface="ヒラギノ角ゴ Pro W3" charset="0"/>
                <a:cs typeface="Tahoma" charset="0"/>
              </a:rPr>
              <a:t>'</a:t>
            </a:r>
            <a:r>
              <a:rPr lang="en-US" sz="4800" b="1" dirty="0">
                <a:solidFill>
                  <a:srgbClr val="FFFFFF"/>
                </a:solidFill>
                <a:effectLst>
                  <a:glow rad="127000">
                    <a:schemeClr val="tx1">
                      <a:alpha val="92000"/>
                    </a:schemeClr>
                  </a:glow>
                </a:effectLst>
                <a:latin typeface="Tahoma" charset="0"/>
                <a:ea typeface="ヒラギノ角ゴ Pro W3" charset="0"/>
                <a:cs typeface="Tahoma" charset="0"/>
              </a:rPr>
              <a:t>s resurrection will </a:t>
            </a:r>
            <a:r>
              <a:rPr lang="en-US" sz="4800" b="1" dirty="0">
                <a:solidFill>
                  <a:srgbClr val="FFFF00"/>
                </a:solidFill>
                <a:effectLst>
                  <a:glow rad="127000">
                    <a:schemeClr val="tx1">
                      <a:alpha val="92000"/>
                    </a:schemeClr>
                  </a:glow>
                </a:effectLst>
                <a:latin typeface="Tahoma" charset="0"/>
                <a:ea typeface="ヒラギノ角ゴ Pro W3" charset="0"/>
                <a:cs typeface="Tahoma" charset="0"/>
              </a:rPr>
              <a:t>resurrect us</a:t>
            </a:r>
            <a:r>
              <a:rPr lang="en-US" sz="4800" b="1" dirty="0">
                <a:solidFill>
                  <a:srgbClr val="FFFFFF"/>
                </a:solidFill>
                <a:effectLst>
                  <a:glow rad="127000">
                    <a:schemeClr val="tx1">
                      <a:alpha val="92000"/>
                    </a:schemeClr>
                  </a:glow>
                </a:effectLst>
                <a:latin typeface="Tahoma" charset="0"/>
                <a:ea typeface="ヒラギノ角ゴ Pro W3" charset="0"/>
                <a:cs typeface="Tahoma" charset="0"/>
              </a:rPr>
              <a:t> in new bodies later (12-57).</a:t>
            </a:r>
            <a:endParaRPr lang="en-US" sz="4800" dirty="0">
              <a:effectLst>
                <a:glow rad="127000">
                  <a:schemeClr val="tx1">
                    <a:alpha val="92000"/>
                  </a:schemeClr>
                </a:glow>
              </a:effectLst>
              <a:latin typeface="Arial" charset="0"/>
              <a:ea typeface="ヒラギノ角ゴ Pro W3" charset="0"/>
              <a:cs typeface="ヒラギノ角ゴ Pro W3"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therisenchrist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4" name="Title 2"/>
          <p:cNvSpPr>
            <a:spLocks noGrp="1"/>
          </p:cNvSpPr>
          <p:nvPr>
            <p:ph type="title" idx="4294967295"/>
          </p:nvPr>
        </p:nvSpPr>
        <p:spPr>
          <a:xfrm>
            <a:off x="0" y="0"/>
            <a:ext cx="9296400" cy="609600"/>
          </a:xfrm>
        </p:spPr>
        <p:txBody>
          <a:bodyPr/>
          <a:lstStyle/>
          <a:p>
            <a:r>
              <a:rPr lang="en-US" dirty="0">
                <a:latin typeface="Arial" charset="0"/>
                <a:ea typeface="ヒラギノ角ゴ Pro W3" charset="0"/>
                <a:cs typeface="ヒラギノ角ゴ Pro W3" charset="0"/>
              </a:rPr>
              <a:t>We teach…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therisenchrist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152400"/>
            <a:ext cx="9144000" cy="1524000"/>
          </a:xfrm>
        </p:spPr>
        <p:txBody>
          <a:bodyPr/>
          <a:lstStyle/>
          <a:p>
            <a:pPr>
              <a:defRPr/>
            </a:pPr>
            <a:r>
              <a:rPr lang="en-US" b="1" dirty="0">
                <a:solidFill>
                  <a:srgbClr val="FFFFFF"/>
                </a:solidFill>
                <a:effectLst>
                  <a:glow rad="228600">
                    <a:schemeClr val="accent4">
                      <a:satMod val="175000"/>
                      <a:alpha val="80000"/>
                    </a:schemeClr>
                  </a:glow>
                  <a:outerShdw blurRad="50800" dist="63500" dir="2700000" algn="tl" rotWithShape="0">
                    <a:srgbClr val="000000"/>
                  </a:outerShdw>
                </a:effectLst>
                <a:latin typeface="Arial"/>
                <a:ea typeface="ヒラギノ角ゴ Pro W3" charset="0"/>
                <a:cs typeface="Arial"/>
              </a:rPr>
              <a:t>Doubting the resurrection leads to </a:t>
            </a:r>
            <a:r>
              <a:rPr lang="en-US" sz="6000" b="1" dirty="0">
                <a:solidFill>
                  <a:srgbClr val="FFFF00"/>
                </a:solidFill>
                <a:effectLst>
                  <a:glow rad="228600">
                    <a:schemeClr val="accent4">
                      <a:satMod val="175000"/>
                      <a:alpha val="80000"/>
                    </a:schemeClr>
                  </a:glow>
                  <a:outerShdw blurRad="50800" dist="63500" dir="2700000" algn="tl" rotWithShape="0">
                    <a:srgbClr val="000000"/>
                  </a:outerShdw>
                </a:effectLst>
                <a:latin typeface="Arial"/>
                <a:ea typeface="ヒラギノ角ゴ Pro W3" charset="0"/>
                <a:cs typeface="Arial"/>
              </a:rPr>
              <a:t>hopelessness </a:t>
            </a:r>
            <a:r>
              <a:rPr lang="en-US" b="1" dirty="0">
                <a:solidFill>
                  <a:srgbClr val="FFFFFF"/>
                </a:solidFill>
                <a:effectLst>
                  <a:glow rad="228600">
                    <a:schemeClr val="accent4">
                      <a:satMod val="175000"/>
                      <a:alpha val="80000"/>
                    </a:schemeClr>
                  </a:glow>
                  <a:outerShdw blurRad="50800" dist="63500" dir="2700000" algn="tl" rotWithShape="0">
                    <a:srgbClr val="000000"/>
                  </a:outerShdw>
                </a:effectLst>
                <a:latin typeface="Arial"/>
                <a:ea typeface="ヒラギノ角ゴ Pro W3" charset="0"/>
                <a:cs typeface="Arial"/>
              </a:rPr>
              <a:t>(12-19)</a:t>
            </a:r>
          </a:p>
        </p:txBody>
      </p:sp>
      <p:pic>
        <p:nvPicPr>
          <p:cNvPr id="76803" name="Picture 3" descr="person0248.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2920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2"/>
          <p:cNvSpPr txBox="1">
            <a:spLocks/>
          </p:cNvSpPr>
          <p:nvPr/>
        </p:nvSpPr>
        <p:spPr bwMode="auto">
          <a:xfrm>
            <a:off x="1524000" y="1828800"/>
            <a:ext cx="7848600" cy="1371600"/>
          </a:xfrm>
          <a:prstGeom prst="rect">
            <a:avLst/>
          </a:prstGeom>
          <a:noFill/>
          <a:ln w="9525">
            <a:noFill/>
            <a:miter lim="800000"/>
            <a:headEnd/>
            <a:tailEnd/>
          </a:ln>
        </p:spPr>
        <p:txBody>
          <a:bodyPr anchor="ctr"/>
          <a:lstStyle>
            <a:lvl1pPr marL="354013" indent="-354013">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4000" b="1" dirty="0">
                <a:solidFill>
                  <a:srgbClr val="FFFFFF"/>
                </a:solidFill>
                <a:effectLst>
                  <a:glow rad="228600">
                    <a:schemeClr val="accent4">
                      <a:satMod val="175000"/>
                      <a:alpha val="80000"/>
                    </a:schemeClr>
                  </a:glow>
                  <a:outerShdw blurRad="50800" dist="63500" dir="2700000" algn="tl" rotWithShape="0">
                    <a:srgbClr val="000000"/>
                  </a:outerShdw>
                </a:effectLst>
              </a:rPr>
              <a:t>• Both resurrections stand or fall together (12-13)</a:t>
            </a:r>
          </a:p>
        </p:txBody>
      </p:sp>
      <p:sp>
        <p:nvSpPr>
          <p:cNvPr id="7" name="Title 2"/>
          <p:cNvSpPr txBox="1">
            <a:spLocks/>
          </p:cNvSpPr>
          <p:nvPr/>
        </p:nvSpPr>
        <p:spPr bwMode="auto">
          <a:xfrm>
            <a:off x="1524000" y="3048000"/>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4000" b="1">
                <a:solidFill>
                  <a:srgbClr val="FFFFFF"/>
                </a:solidFill>
                <a:effectLst>
                  <a:glow rad="228600">
                    <a:schemeClr val="accent4">
                      <a:satMod val="175000"/>
                      <a:alpha val="80000"/>
                    </a:schemeClr>
                  </a:glow>
                  <a:outerShdw blurRad="50800" dist="63500" dir="2700000" algn="tl" rotWithShape="0">
                    <a:srgbClr val="000000"/>
                  </a:outerShdw>
                </a:effectLst>
              </a:rPr>
              <a:t>• Preaching/faith useless (14)</a:t>
            </a:r>
          </a:p>
        </p:txBody>
      </p:sp>
      <p:sp>
        <p:nvSpPr>
          <p:cNvPr id="8" name="Title 2"/>
          <p:cNvSpPr txBox="1">
            <a:spLocks/>
          </p:cNvSpPr>
          <p:nvPr/>
        </p:nvSpPr>
        <p:spPr bwMode="auto">
          <a:xfrm>
            <a:off x="1524000" y="3657600"/>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4000" b="1">
                <a:solidFill>
                  <a:srgbClr val="FFFFFF"/>
                </a:solidFill>
                <a:effectLst>
                  <a:glow rad="228600">
                    <a:schemeClr val="accent4">
                      <a:satMod val="175000"/>
                      <a:alpha val="80000"/>
                    </a:schemeClr>
                  </a:glow>
                  <a:outerShdw blurRad="50800" dist="63500" dir="2700000" algn="tl" rotWithShape="0">
                    <a:srgbClr val="000000"/>
                  </a:outerShdw>
                </a:effectLst>
              </a:rPr>
              <a:t>• Preachers are liars (15-16)</a:t>
            </a:r>
          </a:p>
        </p:txBody>
      </p:sp>
      <p:sp>
        <p:nvSpPr>
          <p:cNvPr id="9" name="Title 2"/>
          <p:cNvSpPr txBox="1">
            <a:spLocks/>
          </p:cNvSpPr>
          <p:nvPr/>
        </p:nvSpPr>
        <p:spPr bwMode="auto">
          <a:xfrm>
            <a:off x="1524000" y="4343400"/>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4000" b="1" dirty="0">
                <a:solidFill>
                  <a:srgbClr val="FFFFFF"/>
                </a:solidFill>
                <a:effectLst>
                  <a:glow rad="228600">
                    <a:schemeClr val="accent4">
                      <a:satMod val="175000"/>
                      <a:alpha val="80000"/>
                    </a:schemeClr>
                  </a:glow>
                  <a:outerShdw blurRad="50800" dist="63500" dir="2700000" algn="tl" rotWithShape="0">
                    <a:srgbClr val="000000"/>
                  </a:outerShdw>
                </a:effectLst>
              </a:rPr>
              <a:t>• No forgiveness (17)</a:t>
            </a:r>
          </a:p>
        </p:txBody>
      </p:sp>
      <p:sp>
        <p:nvSpPr>
          <p:cNvPr id="10" name="Title 2"/>
          <p:cNvSpPr txBox="1">
            <a:spLocks/>
          </p:cNvSpPr>
          <p:nvPr/>
        </p:nvSpPr>
        <p:spPr bwMode="auto">
          <a:xfrm>
            <a:off x="1524000" y="5029200"/>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4000" b="1">
                <a:solidFill>
                  <a:srgbClr val="FFFFFF"/>
                </a:solidFill>
                <a:effectLst>
                  <a:glow rad="228600">
                    <a:schemeClr val="accent4">
                      <a:satMod val="175000"/>
                      <a:alpha val="80000"/>
                    </a:schemeClr>
                  </a:glow>
                  <a:outerShdw blurRad="50800" dist="63500" dir="2700000" algn="tl" rotWithShape="0">
                    <a:srgbClr val="000000"/>
                  </a:outerShdw>
                </a:effectLst>
              </a:rPr>
              <a:t>• No heaven (18)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78850" name="Title 1"/>
          <p:cNvSpPr>
            <a:spLocks noGrp="1"/>
          </p:cNvSpPr>
          <p:nvPr>
            <p:ph type="title"/>
          </p:nvPr>
        </p:nvSpPr>
        <p:spPr/>
        <p:txBody>
          <a:bodyPr/>
          <a:lstStyle/>
          <a:p>
            <a:r>
              <a:rPr lang="en-US">
                <a:latin typeface="Arial" charset="0"/>
                <a:ea typeface="ヒラギノ角ゴ Pro W3" charset="0"/>
                <a:cs typeface="ヒラギノ角ゴ Pro W3" charset="0"/>
              </a:rPr>
              <a:t>Black</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0813" y="2025650"/>
            <a:ext cx="51816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225" y="650875"/>
            <a:ext cx="4117975" cy="537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therisenchrist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152400"/>
            <a:ext cx="9144000" cy="1524000"/>
          </a:xfrm>
        </p:spPr>
        <p:txBody>
          <a:bodyPr/>
          <a:lstStyle/>
          <a:p>
            <a:pPr>
              <a:defRPr/>
            </a:pPr>
            <a:r>
              <a:rPr lang="en-US" b="1" dirty="0">
                <a:solidFill>
                  <a:srgbClr val="FFFFFF"/>
                </a:solidFill>
                <a:effectLst>
                  <a:glow rad="228600">
                    <a:schemeClr val="accent4">
                      <a:satMod val="175000"/>
                      <a:alpha val="75522"/>
                    </a:schemeClr>
                  </a:glow>
                  <a:outerShdw blurRad="50800" dist="63500" dir="2700000" algn="tl" rotWithShape="0">
                    <a:srgbClr val="000000"/>
                  </a:outerShdw>
                </a:effectLst>
                <a:latin typeface="Arial" charset="0"/>
                <a:ea typeface="ヒラギノ角ゴ Pro W3" charset="0"/>
                <a:cs typeface="ヒラギノ角ゴ Pro W3" charset="0"/>
              </a:rPr>
              <a:t>Doubting the resurrection leads to </a:t>
            </a:r>
            <a:r>
              <a:rPr lang="en-US" sz="6000" b="1" dirty="0">
                <a:solidFill>
                  <a:srgbClr val="FFFF00"/>
                </a:solidFill>
                <a:effectLst>
                  <a:glow rad="228600">
                    <a:schemeClr val="accent4">
                      <a:satMod val="175000"/>
                      <a:alpha val="75522"/>
                    </a:schemeClr>
                  </a:glow>
                  <a:outerShdw blurRad="50800" dist="63500" dir="2700000" algn="tl" rotWithShape="0">
                    <a:srgbClr val="000000"/>
                  </a:outerShdw>
                </a:effectLst>
                <a:latin typeface="Arial" charset="0"/>
                <a:ea typeface="ヒラギノ角ゴ Pro W3" charset="0"/>
                <a:cs typeface="ヒラギノ角ゴ Pro W3" charset="0"/>
              </a:rPr>
              <a:t>hopelessness</a:t>
            </a:r>
            <a:r>
              <a:rPr lang="en-US" sz="6000" b="1" dirty="0">
                <a:solidFill>
                  <a:srgbClr val="FFFFFF"/>
                </a:solidFill>
                <a:effectLst>
                  <a:glow rad="228600">
                    <a:schemeClr val="accent4">
                      <a:satMod val="175000"/>
                      <a:alpha val="75522"/>
                    </a:schemeClr>
                  </a:glow>
                  <a:outerShdw blurRad="50800" dist="63500" dir="2700000" algn="tl" rotWithShape="0">
                    <a:srgbClr val="000000"/>
                  </a:outerShdw>
                </a:effectLst>
                <a:latin typeface="Arial" charset="0"/>
                <a:ea typeface="ヒラギノ角ゴ Pro W3" charset="0"/>
                <a:cs typeface="ヒラギノ角ゴ Pro W3" charset="0"/>
              </a:rPr>
              <a:t> </a:t>
            </a:r>
            <a:r>
              <a:rPr lang="en-US" b="1" dirty="0">
                <a:solidFill>
                  <a:srgbClr val="FFFFFF"/>
                </a:solidFill>
                <a:effectLst>
                  <a:glow rad="228600">
                    <a:schemeClr val="accent4">
                      <a:satMod val="175000"/>
                      <a:alpha val="75522"/>
                    </a:schemeClr>
                  </a:glow>
                  <a:outerShdw blurRad="50800" dist="63500" dir="2700000" algn="tl" rotWithShape="0">
                    <a:srgbClr val="000000"/>
                  </a:outerShdw>
                </a:effectLst>
                <a:latin typeface="Arial" charset="0"/>
                <a:ea typeface="ヒラギノ角ゴ Pro W3" charset="0"/>
                <a:cs typeface="ヒラギノ角ゴ Pro W3" charset="0"/>
              </a:rPr>
              <a:t>(12-19)</a:t>
            </a:r>
          </a:p>
        </p:txBody>
      </p:sp>
      <p:pic>
        <p:nvPicPr>
          <p:cNvPr id="79875" name="Picture 3" descr="person0248.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2920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2"/>
          <p:cNvSpPr txBox="1">
            <a:spLocks/>
          </p:cNvSpPr>
          <p:nvPr/>
        </p:nvSpPr>
        <p:spPr bwMode="auto">
          <a:xfrm>
            <a:off x="1524000" y="1828800"/>
            <a:ext cx="7848600" cy="1371600"/>
          </a:xfrm>
          <a:prstGeom prst="rect">
            <a:avLst/>
          </a:prstGeom>
          <a:noFill/>
          <a:ln w="9525">
            <a:noFill/>
            <a:miter lim="800000"/>
            <a:headEnd/>
            <a:tailEnd/>
          </a:ln>
        </p:spPr>
        <p:txBody>
          <a:bodyPr anchor="ctr"/>
          <a:lstStyle>
            <a:defPPr>
              <a:defRPr lang="en-US"/>
            </a:defPPr>
            <a:lvl1pPr marL="354013" indent="-354013">
              <a:defRPr sz="4000" b="1">
                <a:solidFill>
                  <a:srgbClr val="FFFFFF"/>
                </a:solidFill>
                <a:effectLst>
                  <a:outerShdw blurRad="50800" dist="63500" dir="2700000" algn="tl" rotWithShape="0">
                    <a:srgbClr val="000000"/>
                  </a:outerShdw>
                </a:effectLst>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effectLst>
                  <a:glow rad="228600">
                    <a:schemeClr val="accent4">
                      <a:satMod val="175000"/>
                      <a:alpha val="75522"/>
                    </a:schemeClr>
                  </a:glow>
                  <a:outerShdw blurRad="50800" dist="63500" dir="2700000" algn="tl" rotWithShape="0">
                    <a:srgbClr val="000000"/>
                  </a:outerShdw>
                </a:effectLst>
              </a:rPr>
              <a:t>• Both resurrections stand or fall together (12-13)</a:t>
            </a:r>
          </a:p>
        </p:txBody>
      </p:sp>
      <p:sp>
        <p:nvSpPr>
          <p:cNvPr id="7" name="Title 2"/>
          <p:cNvSpPr txBox="1">
            <a:spLocks/>
          </p:cNvSpPr>
          <p:nvPr/>
        </p:nvSpPr>
        <p:spPr bwMode="auto">
          <a:xfrm>
            <a:off x="1524000" y="3048000"/>
            <a:ext cx="7848600" cy="914400"/>
          </a:xfrm>
          <a:prstGeom prst="rect">
            <a:avLst/>
          </a:prstGeom>
          <a:noFill/>
          <a:ln w="9525">
            <a:noFill/>
            <a:miter lim="800000"/>
            <a:headEnd/>
            <a:tailEnd/>
          </a:ln>
        </p:spPr>
        <p:txBody>
          <a:bodyPr anchor="ctr"/>
          <a:lstStyle>
            <a:defPPr>
              <a:defRPr lang="en-US"/>
            </a:defPPr>
            <a:lvl1pPr marL="354013" indent="-354013">
              <a:defRPr sz="4000" b="1">
                <a:solidFill>
                  <a:srgbClr val="FFFFFF"/>
                </a:solidFill>
                <a:effectLst>
                  <a:outerShdw blurRad="50800" dist="63500" dir="2700000" algn="tl" rotWithShape="0">
                    <a:srgbClr val="000000"/>
                  </a:outerShdw>
                </a:effectLst>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effectLst>
                  <a:glow rad="228600">
                    <a:schemeClr val="accent4">
                      <a:satMod val="175000"/>
                      <a:alpha val="75522"/>
                    </a:schemeClr>
                  </a:glow>
                  <a:outerShdw blurRad="50800" dist="63500" dir="2700000" algn="tl" rotWithShape="0">
                    <a:srgbClr val="000000"/>
                  </a:outerShdw>
                </a:effectLst>
              </a:rPr>
              <a:t>• Preaching/faith useless (14)</a:t>
            </a:r>
          </a:p>
        </p:txBody>
      </p:sp>
      <p:sp>
        <p:nvSpPr>
          <p:cNvPr id="8" name="Title 2"/>
          <p:cNvSpPr txBox="1">
            <a:spLocks/>
          </p:cNvSpPr>
          <p:nvPr/>
        </p:nvSpPr>
        <p:spPr bwMode="auto">
          <a:xfrm>
            <a:off x="1524000" y="3657600"/>
            <a:ext cx="7848600" cy="914400"/>
          </a:xfrm>
          <a:prstGeom prst="rect">
            <a:avLst/>
          </a:prstGeom>
          <a:noFill/>
          <a:ln w="9525">
            <a:noFill/>
            <a:miter lim="800000"/>
            <a:headEnd/>
            <a:tailEnd/>
          </a:ln>
        </p:spPr>
        <p:txBody>
          <a:bodyPr anchor="ctr"/>
          <a:lstStyle>
            <a:defPPr>
              <a:defRPr lang="en-US"/>
            </a:defPPr>
            <a:lvl1pPr marL="354013" indent="-354013">
              <a:defRPr sz="4000" b="1">
                <a:solidFill>
                  <a:srgbClr val="FFFFFF"/>
                </a:solidFill>
                <a:effectLst>
                  <a:outerShdw blurRad="50800" dist="63500" dir="2700000" algn="tl" rotWithShape="0">
                    <a:srgbClr val="000000"/>
                  </a:outerShdw>
                </a:effectLst>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effectLst>
                  <a:glow rad="228600">
                    <a:schemeClr val="accent4">
                      <a:satMod val="175000"/>
                      <a:alpha val="75522"/>
                    </a:schemeClr>
                  </a:glow>
                  <a:outerShdw blurRad="50800" dist="63500" dir="2700000" algn="tl" rotWithShape="0">
                    <a:srgbClr val="000000"/>
                  </a:outerShdw>
                </a:effectLst>
              </a:rPr>
              <a:t>• Preachers are liars (15-16)</a:t>
            </a:r>
          </a:p>
        </p:txBody>
      </p:sp>
      <p:sp>
        <p:nvSpPr>
          <p:cNvPr id="9" name="Title 2"/>
          <p:cNvSpPr txBox="1">
            <a:spLocks/>
          </p:cNvSpPr>
          <p:nvPr/>
        </p:nvSpPr>
        <p:spPr bwMode="auto">
          <a:xfrm>
            <a:off x="1524000" y="4343400"/>
            <a:ext cx="7848600" cy="914400"/>
          </a:xfrm>
          <a:prstGeom prst="rect">
            <a:avLst/>
          </a:prstGeom>
          <a:noFill/>
          <a:ln w="9525">
            <a:noFill/>
            <a:miter lim="800000"/>
            <a:headEnd/>
            <a:tailEnd/>
          </a:ln>
        </p:spPr>
        <p:txBody>
          <a:bodyPr anchor="ctr"/>
          <a:lstStyle>
            <a:defPPr>
              <a:defRPr lang="en-US"/>
            </a:defPPr>
            <a:lvl1pPr marL="354013" indent="-354013">
              <a:defRPr sz="4000" b="1">
                <a:solidFill>
                  <a:srgbClr val="FFFFFF"/>
                </a:solidFill>
                <a:effectLst>
                  <a:outerShdw blurRad="50800" dist="63500" dir="2700000" algn="tl" rotWithShape="0">
                    <a:srgbClr val="000000"/>
                  </a:outerShdw>
                </a:effectLst>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effectLst>
                  <a:glow rad="228600">
                    <a:schemeClr val="accent4">
                      <a:satMod val="175000"/>
                      <a:alpha val="75522"/>
                    </a:schemeClr>
                  </a:glow>
                  <a:outerShdw blurRad="50800" dist="63500" dir="2700000" algn="tl" rotWithShape="0">
                    <a:srgbClr val="000000"/>
                  </a:outerShdw>
                </a:effectLst>
              </a:rPr>
              <a:t>• No forgiveness (17)</a:t>
            </a:r>
          </a:p>
        </p:txBody>
      </p:sp>
      <p:sp>
        <p:nvSpPr>
          <p:cNvPr id="10" name="Title 2"/>
          <p:cNvSpPr txBox="1">
            <a:spLocks/>
          </p:cNvSpPr>
          <p:nvPr/>
        </p:nvSpPr>
        <p:spPr bwMode="auto">
          <a:xfrm>
            <a:off x="1524000" y="5029200"/>
            <a:ext cx="7848600" cy="914400"/>
          </a:xfrm>
          <a:prstGeom prst="rect">
            <a:avLst/>
          </a:prstGeom>
          <a:noFill/>
          <a:ln w="9525">
            <a:noFill/>
            <a:miter lim="800000"/>
            <a:headEnd/>
            <a:tailEnd/>
          </a:ln>
        </p:spPr>
        <p:txBody>
          <a:bodyPr anchor="ctr"/>
          <a:lstStyle>
            <a:defPPr>
              <a:defRPr lang="en-US"/>
            </a:defPPr>
            <a:lvl1pPr marL="354013" indent="-354013">
              <a:defRPr sz="4000" b="1">
                <a:solidFill>
                  <a:srgbClr val="FFFFFF"/>
                </a:solidFill>
                <a:effectLst>
                  <a:outerShdw blurRad="50800" dist="63500" dir="2700000" algn="tl" rotWithShape="0">
                    <a:srgbClr val="000000"/>
                  </a:outerShdw>
                </a:effectLst>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effectLst>
                  <a:glow rad="228600">
                    <a:schemeClr val="accent4">
                      <a:satMod val="175000"/>
                      <a:alpha val="75522"/>
                    </a:schemeClr>
                  </a:glow>
                  <a:outerShdw blurRad="50800" dist="63500" dir="2700000" algn="tl" rotWithShape="0">
                    <a:srgbClr val="000000"/>
                  </a:outerShdw>
                </a:effectLst>
              </a:rPr>
              <a:t>• No heaven (18)</a:t>
            </a:r>
          </a:p>
        </p:txBody>
      </p:sp>
      <p:sp>
        <p:nvSpPr>
          <p:cNvPr id="11" name="Title 2"/>
          <p:cNvSpPr txBox="1">
            <a:spLocks/>
          </p:cNvSpPr>
          <p:nvPr/>
        </p:nvSpPr>
        <p:spPr bwMode="auto">
          <a:xfrm>
            <a:off x="1524000" y="5715000"/>
            <a:ext cx="7848600" cy="914400"/>
          </a:xfrm>
          <a:prstGeom prst="rect">
            <a:avLst/>
          </a:prstGeom>
          <a:noFill/>
          <a:ln w="9525">
            <a:noFill/>
            <a:miter lim="800000"/>
            <a:headEnd/>
            <a:tailEnd/>
          </a:ln>
        </p:spPr>
        <p:txBody>
          <a:bodyPr anchor="ctr"/>
          <a:lstStyle>
            <a:defPPr>
              <a:defRPr lang="en-US"/>
            </a:defPPr>
            <a:lvl1pPr marL="354013" indent="-354013">
              <a:defRPr sz="4000" b="1">
                <a:solidFill>
                  <a:srgbClr val="FFFFFF"/>
                </a:solidFill>
                <a:effectLst>
                  <a:outerShdw blurRad="50800" dist="63500" dir="2700000" algn="tl" rotWithShape="0">
                    <a:srgbClr val="000000"/>
                  </a:outerShdw>
                </a:effectLst>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effectLst>
                  <a:glow rad="228600">
                    <a:schemeClr val="accent4">
                      <a:satMod val="175000"/>
                      <a:alpha val="75522"/>
                    </a:schemeClr>
                  </a:glow>
                  <a:outerShdw blurRad="50800" dist="63500" dir="2700000" algn="tl" rotWithShape="0">
                    <a:srgbClr val="000000"/>
                  </a:outerShdw>
                </a:effectLst>
              </a:rPr>
              <a:t>• Most pitiful creatures (19)</a:t>
            </a:r>
          </a:p>
        </p:txBody>
      </p:sp>
      <p:sp>
        <p:nvSpPr>
          <p:cNvPr id="2" name="Rectangle 1"/>
          <p:cNvSpPr/>
          <p:nvPr/>
        </p:nvSpPr>
        <p:spPr>
          <a:xfrm rot="20337870">
            <a:off x="116997" y="2767282"/>
            <a:ext cx="8910011" cy="1323439"/>
          </a:xfrm>
          <a:prstGeom prst="rect">
            <a:avLst/>
          </a:prstGeom>
          <a:solidFill>
            <a:srgbClr val="FF0000"/>
          </a:solidFill>
        </p:spPr>
        <p:txBody>
          <a:bodyPr wrap="none">
            <a:spAutoFit/>
          </a:bodyPr>
          <a:lstStyle/>
          <a:p>
            <a:pPr algn="ctr">
              <a:defRPr/>
            </a:pPr>
            <a:r>
              <a:rPr lang="en-US" sz="8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833 martyrs daily!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nodeType="afterGroup">
                            <p:stCondLst>
                              <p:cond delay="0"/>
                            </p:stCondLst>
                            <p:childTnLst>
                              <p:par>
                                <p:cTn id="8" presetID="19" presetClass="entr" presetSubtype="1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fmla="#ppt_w*sin(2.5*pi*$)">
                                          <p:val>
                                            <p:fltVal val="0"/>
                                          </p:val>
                                        </p:tav>
                                        <p:tav tm="100000">
                                          <p:val>
                                            <p:fltVal val="1"/>
                                          </p:val>
                                        </p:tav>
                                      </p:tavLst>
                                    </p:anim>
                                    <p:anim calcmode="lin" valueType="num">
                                      <p:cBhvr>
                                        <p:cTn id="11"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E9B54-FC42-3359-5513-2D9FEEF7B4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2656" y="-3256449"/>
            <a:ext cx="8064896" cy="12492684"/>
          </a:xfrm>
          <a:prstGeom prst="rect">
            <a:avLst/>
          </a:prstGeom>
        </p:spPr>
      </p:pic>
      <p:sp>
        <p:nvSpPr>
          <p:cNvPr id="43009" name="Title 1"/>
          <p:cNvSpPr>
            <a:spLocks noGrp="1"/>
          </p:cNvSpPr>
          <p:nvPr>
            <p:ph type="title"/>
          </p:nvPr>
        </p:nvSpPr>
        <p:spPr>
          <a:xfrm>
            <a:off x="5868144" y="0"/>
            <a:ext cx="3300196" cy="6858000"/>
          </a:xfrm>
        </p:spPr>
        <p:txBody>
          <a:bodyPr/>
          <a:lstStyle/>
          <a:p>
            <a:r>
              <a:rPr lang="en-US" sz="5400" b="1" dirty="0">
                <a:latin typeface="Arial" charset="0"/>
                <a:ea typeface="ヒラギノ角ゴ Pro W3" charset="0"/>
                <a:cs typeface="ヒラギノ角ゴ Pro W3" charset="0"/>
              </a:rPr>
              <a:t>Give Up God </a:t>
            </a:r>
            <a:br>
              <a:rPr lang="en-US" sz="5400" b="1"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(2022 NY Times)</a:t>
            </a:r>
            <a:br>
              <a:rPr lang="en-US" dirty="0">
                <a:latin typeface="Arial" charset="0"/>
                <a:ea typeface="ヒラギノ角ゴ Pro W3" charset="0"/>
                <a:cs typeface="ヒラギノ角ゴ Pro W3" charset="0"/>
              </a:rPr>
            </a:b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—Passover Issue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 Good Friday)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4" descr="Empty Tomb Worship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Title 1"/>
          <p:cNvSpPr>
            <a:spLocks noGrp="1"/>
          </p:cNvSpPr>
          <p:nvPr>
            <p:ph type="title"/>
          </p:nvPr>
        </p:nvSpPr>
        <p:spPr>
          <a:xfrm>
            <a:off x="0" y="609600"/>
            <a:ext cx="9144000" cy="1143000"/>
          </a:xfrm>
        </p:spPr>
        <p:txBody>
          <a:bodyPr/>
          <a:lstStyle/>
          <a:p>
            <a:pPr>
              <a:defRPr/>
            </a:pPr>
            <a:r>
              <a:rPr lang="en-US" b="1" dirty="0">
                <a:solidFill>
                  <a:srgbClr val="FFFFFF"/>
                </a:solidFill>
                <a:effectLst>
                  <a:outerShdw blurRad="50800" dist="88900" dir="2700000" algn="tl" rotWithShape="0">
                    <a:srgbClr val="000000"/>
                  </a:outerShdw>
                </a:effectLst>
                <a:latin typeface="Arial" charset="0"/>
                <a:ea typeface="ヒラギノ角ゴ Pro W3" charset="0"/>
                <a:cs typeface="ヒラギノ角ゴ Pro W3" charset="0"/>
              </a:rPr>
              <a:t>Believing the resurrection leads to </a:t>
            </a:r>
            <a:r>
              <a:rPr lang="en-US" sz="6000" b="1" dirty="0">
                <a:solidFill>
                  <a:srgbClr val="FFFF00"/>
                </a:solidFill>
                <a:effectLst>
                  <a:outerShdw blurRad="50800" dist="88900" dir="2700000" algn="tl" rotWithShape="0">
                    <a:srgbClr val="000000"/>
                  </a:outerShdw>
                </a:effectLst>
                <a:latin typeface="Taco Salad" charset="0"/>
                <a:ea typeface="ヒラギノ角ゴ Pro W3" charset="0"/>
                <a:cs typeface="Taco Salad" charset="0"/>
              </a:rPr>
              <a:t>hope </a:t>
            </a:r>
            <a:r>
              <a:rPr lang="en-US" b="1" dirty="0">
                <a:solidFill>
                  <a:srgbClr val="FFFFFF"/>
                </a:solidFill>
                <a:effectLst>
                  <a:outerShdw blurRad="50800" dist="88900" dir="2700000" algn="tl" rotWithShape="0">
                    <a:srgbClr val="000000"/>
                  </a:outerShdw>
                </a:effectLst>
                <a:latin typeface="Arial" charset="0"/>
                <a:ea typeface="ヒラギノ角ゴ Pro W3" charset="0"/>
                <a:cs typeface="ヒラギノ角ゴ Pro W3" charset="0"/>
              </a:rPr>
              <a:t>(20-28)</a:t>
            </a:r>
          </a:p>
        </p:txBody>
      </p:sp>
      <p:sp>
        <p:nvSpPr>
          <p:cNvPr id="6" name="Title 2"/>
          <p:cNvSpPr txBox="1">
            <a:spLocks/>
          </p:cNvSpPr>
          <p:nvPr/>
        </p:nvSpPr>
        <p:spPr bwMode="auto">
          <a:xfrm>
            <a:off x="1295400" y="2209800"/>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4000" b="1" dirty="0">
                <a:solidFill>
                  <a:srgbClr val="FFFFFF"/>
                </a:solidFill>
                <a:effectLst>
                  <a:outerShdw blurRad="50800" dist="88900" dir="2700000" algn="tl" rotWithShape="0">
                    <a:srgbClr val="000000"/>
                  </a:outerShdw>
                </a:effectLst>
              </a:rPr>
              <a:t>• Hope for </a:t>
            </a:r>
            <a:r>
              <a:rPr lang="en-US" sz="4000" b="1" dirty="0">
                <a:solidFill>
                  <a:srgbClr val="FFFF00"/>
                </a:solidFill>
                <a:effectLst>
                  <a:outerShdw blurRad="50800" dist="88900" dir="2700000" algn="tl" rotWithShape="0">
                    <a:srgbClr val="000000"/>
                  </a:outerShdw>
                </a:effectLst>
              </a:rPr>
              <a:t>resurrection</a:t>
            </a:r>
            <a:r>
              <a:rPr lang="en-US" sz="4000" b="1" dirty="0">
                <a:solidFill>
                  <a:srgbClr val="FFFFFF"/>
                </a:solidFill>
                <a:effectLst>
                  <a:outerShdw blurRad="50800" dist="88900" dir="2700000" algn="tl" rotWithShape="0">
                    <a:srgbClr val="000000"/>
                  </a:outerShdw>
                </a:effectLst>
              </a:rPr>
              <a:t> (20-23)</a:t>
            </a:r>
          </a:p>
        </p:txBody>
      </p:sp>
      <p:sp>
        <p:nvSpPr>
          <p:cNvPr id="7" name="Title 2"/>
          <p:cNvSpPr txBox="1">
            <a:spLocks/>
          </p:cNvSpPr>
          <p:nvPr/>
        </p:nvSpPr>
        <p:spPr bwMode="auto">
          <a:xfrm>
            <a:off x="1295400" y="2895600"/>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4000" b="1" dirty="0">
                <a:solidFill>
                  <a:srgbClr val="FFFFFF"/>
                </a:solidFill>
                <a:effectLst>
                  <a:outerShdw blurRad="50800" dist="88900" dir="2700000" algn="tl" rotWithShape="0">
                    <a:srgbClr val="000000"/>
                  </a:outerShdw>
                </a:effectLst>
              </a:rPr>
              <a:t>• Will </a:t>
            </a:r>
            <a:r>
              <a:rPr lang="en-US" sz="4000" b="1" dirty="0">
                <a:solidFill>
                  <a:srgbClr val="FFFF00"/>
                </a:solidFill>
                <a:effectLst>
                  <a:outerShdw blurRad="50800" dist="88900" dir="2700000" algn="tl" rotWithShape="0">
                    <a:srgbClr val="000000"/>
                  </a:outerShdw>
                </a:effectLst>
              </a:rPr>
              <a:t>reign</a:t>
            </a:r>
            <a:r>
              <a:rPr lang="en-US" sz="4000" b="1" dirty="0">
                <a:solidFill>
                  <a:srgbClr val="FFFFFF"/>
                </a:solidFill>
                <a:effectLst>
                  <a:outerShdw blurRad="50800" dist="88900" dir="2700000" algn="tl" rotWithShape="0">
                    <a:srgbClr val="000000"/>
                  </a:outerShdw>
                </a:effectLst>
              </a:rPr>
              <a:t> with Christ (24-27a)</a:t>
            </a:r>
          </a:p>
        </p:txBody>
      </p:sp>
      <p:sp>
        <p:nvSpPr>
          <p:cNvPr id="8" name="Title 2"/>
          <p:cNvSpPr txBox="1">
            <a:spLocks/>
          </p:cNvSpPr>
          <p:nvPr/>
        </p:nvSpPr>
        <p:spPr bwMode="auto">
          <a:xfrm>
            <a:off x="1295400" y="3581400"/>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4000" b="1" dirty="0">
                <a:solidFill>
                  <a:srgbClr val="FFFFFF"/>
                </a:solidFill>
                <a:effectLst>
                  <a:outerShdw blurRad="50800" dist="88900" dir="2700000" algn="tl" rotWithShape="0">
                    <a:srgbClr val="000000"/>
                  </a:outerShdw>
                </a:effectLst>
              </a:rPr>
              <a:t>• Kingdom </a:t>
            </a:r>
            <a:r>
              <a:rPr lang="en-US" sz="4000" b="1" dirty="0">
                <a:solidFill>
                  <a:srgbClr val="FFFF00"/>
                </a:solidFill>
                <a:effectLst>
                  <a:outerShdw blurRad="50800" dist="88900" dir="2700000" algn="tl" rotWithShape="0">
                    <a:srgbClr val="000000"/>
                  </a:outerShdw>
                </a:effectLst>
              </a:rPr>
              <a:t>over all </a:t>
            </a:r>
            <a:r>
              <a:rPr lang="en-US" sz="4000" b="1" dirty="0">
                <a:solidFill>
                  <a:srgbClr val="FFFFFF"/>
                </a:solidFill>
                <a:effectLst>
                  <a:outerShdw blurRad="50800" dist="88900" dir="2700000" algn="tl" rotWithShape="0">
                    <a:srgbClr val="000000"/>
                  </a:outerShdw>
                </a:effectLst>
              </a:rPr>
              <a:t>(27b-28)</a:t>
            </a:r>
          </a:p>
        </p:txBody>
      </p:sp>
      <p:sp>
        <p:nvSpPr>
          <p:cNvPr id="9" name="Title 2"/>
          <p:cNvSpPr txBox="1">
            <a:spLocks/>
          </p:cNvSpPr>
          <p:nvPr/>
        </p:nvSpPr>
        <p:spPr bwMode="auto">
          <a:xfrm>
            <a:off x="971550" y="5300663"/>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4000" b="1" i="1" dirty="0">
                <a:solidFill>
                  <a:srgbClr val="FFFFFF"/>
                </a:solidFill>
                <a:effectLst>
                  <a:outerShdw blurRad="50800" dist="88900" dir="2700000" algn="tl" rotWithShape="0">
                    <a:srgbClr val="000000"/>
                  </a:outerShdw>
                </a:effectLst>
              </a:rPr>
              <a:t>Let's see each of these…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christ victor over cros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52536" y="0"/>
            <a:ext cx="939653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Title 1"/>
          <p:cNvSpPr>
            <a:spLocks noGrp="1"/>
          </p:cNvSpPr>
          <p:nvPr>
            <p:ph type="title"/>
          </p:nvPr>
        </p:nvSpPr>
        <p:spPr>
          <a:xfrm>
            <a:off x="-76200" y="0"/>
            <a:ext cx="9144000" cy="1125538"/>
          </a:xfrm>
        </p:spPr>
        <p:txBody>
          <a:bodyPr/>
          <a:lstStyle/>
          <a:p>
            <a:pPr algn="r">
              <a:defRPr/>
            </a:pPr>
            <a:r>
              <a:rPr lang="en-US" sz="3600" b="1" dirty="0">
                <a:solidFill>
                  <a:srgbClr val="FFFFFF"/>
                </a:solidFill>
                <a:effectLst>
                  <a:glow rad="228600">
                    <a:schemeClr val="accent4">
                      <a:satMod val="175000"/>
                      <a:alpha val="69000"/>
                    </a:schemeClr>
                  </a:glow>
                  <a:outerShdw blurRad="50800" dist="101600" dir="2700000" algn="tl" rotWithShape="0">
                    <a:srgbClr val="000000"/>
                  </a:outerShdw>
                </a:effectLst>
                <a:latin typeface="Arial" charset="0"/>
                <a:ea typeface="ヒラギノ角ゴ Pro W3" charset="0"/>
                <a:cs typeface="ヒラギノ角ゴ Pro W3" charset="0"/>
              </a:rPr>
              <a:t>Hope for </a:t>
            </a:r>
            <a:r>
              <a:rPr lang="en-US" sz="3600" b="1" dirty="0">
                <a:solidFill>
                  <a:srgbClr val="FFFF00"/>
                </a:solidFill>
                <a:effectLst>
                  <a:glow rad="228600">
                    <a:schemeClr val="accent4">
                      <a:satMod val="175000"/>
                      <a:alpha val="69000"/>
                    </a:schemeClr>
                  </a:glow>
                  <a:outerShdw blurRad="50800" dist="101600" dir="2700000" algn="tl" rotWithShape="0">
                    <a:srgbClr val="000000"/>
                  </a:outerShdw>
                </a:effectLst>
                <a:latin typeface="Arial" charset="0"/>
                <a:ea typeface="ヒラギノ角ゴ Pro W3" charset="0"/>
                <a:cs typeface="ヒラギノ角ゴ Pro W3" charset="0"/>
              </a:rPr>
              <a:t>our</a:t>
            </a:r>
            <a:r>
              <a:rPr lang="en-US" sz="3600" b="1" dirty="0">
                <a:solidFill>
                  <a:srgbClr val="FFFFFF"/>
                </a:solidFill>
                <a:effectLst>
                  <a:glow rad="228600">
                    <a:schemeClr val="accent4">
                      <a:satMod val="175000"/>
                      <a:alpha val="69000"/>
                    </a:schemeClr>
                  </a:glow>
                  <a:outerShdw blurRad="50800" dist="101600" dir="2700000" algn="tl" rotWithShape="0">
                    <a:srgbClr val="000000"/>
                  </a:outerShdw>
                </a:effectLst>
                <a:latin typeface="Arial" charset="0"/>
                <a:ea typeface="ヒラギノ角ゴ Pro W3" charset="0"/>
                <a:cs typeface="ヒラギノ角ゴ Pro W3" charset="0"/>
              </a:rPr>
              <a:t> </a:t>
            </a:r>
            <a:r>
              <a:rPr lang="en-US" sz="3600" b="1" dirty="0">
                <a:solidFill>
                  <a:srgbClr val="FFFF00"/>
                </a:solidFill>
                <a:effectLst>
                  <a:glow rad="228600">
                    <a:schemeClr val="accent4">
                      <a:satMod val="175000"/>
                      <a:alpha val="69000"/>
                    </a:schemeClr>
                  </a:glow>
                  <a:outerShdw blurRad="50800" dist="101600" dir="2700000" algn="tl" rotWithShape="0">
                    <a:srgbClr val="000000"/>
                  </a:outerShdw>
                </a:effectLst>
                <a:latin typeface="Arial" charset="0"/>
                <a:ea typeface="ヒラギノ角ゴ Pro W3" charset="0"/>
                <a:cs typeface="ヒラギノ角ゴ Pro W3" charset="0"/>
              </a:rPr>
              <a:t>resurrection</a:t>
            </a:r>
            <a:r>
              <a:rPr lang="en-US" sz="3600" b="1" dirty="0">
                <a:solidFill>
                  <a:srgbClr val="FFFFFF"/>
                </a:solidFill>
                <a:effectLst>
                  <a:glow rad="228600">
                    <a:schemeClr val="accent4">
                      <a:satMod val="175000"/>
                      <a:alpha val="69000"/>
                    </a:schemeClr>
                  </a:glow>
                  <a:outerShdw blurRad="50800" dist="101600" dir="2700000" algn="tl" rotWithShape="0">
                    <a:srgbClr val="000000"/>
                  </a:outerShdw>
                </a:effectLst>
                <a:latin typeface="Arial" charset="0"/>
                <a:ea typeface="ヒラギノ角ゴ Pro W3" charset="0"/>
                <a:cs typeface="ヒラギノ角ゴ Pro W3" charset="0"/>
              </a:rPr>
              <a:t> comes from His victory over the cross (20-23)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4" descr="barleyj">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78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4" name="Picture 5"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a:ext>
            </a:extLst>
          </a:blip>
          <a:srcRect/>
          <a:stretch>
            <a:fillRect/>
          </a:stretch>
        </p:blipFill>
        <p:spPr bwMode="auto">
          <a:xfrm>
            <a:off x="4953000" y="0"/>
            <a:ext cx="419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0" name="Rectangle 2"/>
          <p:cNvSpPr>
            <a:spLocks noGrp="1" noChangeArrowheads="1"/>
          </p:cNvSpPr>
          <p:nvPr>
            <p:ph type="title"/>
          </p:nvPr>
        </p:nvSpPr>
        <p:spPr>
          <a:xfrm>
            <a:off x="4876800" y="3859213"/>
            <a:ext cx="4267200" cy="3074987"/>
          </a:xfrm>
          <a:solidFill>
            <a:srgbClr val="060400"/>
          </a:solidFill>
        </p:spPr>
        <p:txBody>
          <a:bodyPr/>
          <a:lstStyle/>
          <a:p>
            <a:pPr eaLnBrk="1" hangingPunct="1">
              <a:defRPr/>
            </a:pPr>
            <a:r>
              <a:rPr lang="en-US" dirty="0">
                <a:effectLst/>
                <a:latin typeface="Tahoma" charset="0"/>
                <a:ea typeface="ＭＳ Ｐゴシック" charset="0"/>
                <a:cs typeface="ＭＳ Ｐゴシック" charset="0"/>
              </a:rPr>
              <a:t>Firstfruits: Wave Sheaf Offering</a:t>
            </a:r>
          </a:p>
        </p:txBody>
      </p:sp>
      <p:sp>
        <p:nvSpPr>
          <p:cNvPr id="58375" name="Rectangle 7"/>
          <p:cNvSpPr>
            <a:spLocks noGrp="1" noChangeArrowheads="1"/>
          </p:cNvSpPr>
          <p:nvPr>
            <p:ph type="body" sz="half" idx="2"/>
          </p:nvPr>
        </p:nvSpPr>
        <p:spPr>
          <a:xfrm>
            <a:off x="5105400" y="304800"/>
            <a:ext cx="4038600" cy="2362200"/>
          </a:xfrm>
        </p:spPr>
        <p:txBody>
          <a:bodyPr/>
          <a:lstStyle/>
          <a:p>
            <a:pPr eaLnBrk="1" hangingPunct="1">
              <a:defRPr/>
            </a:pPr>
            <a:r>
              <a:rPr lang="en-US" sz="3200">
                <a:latin typeface="Tahoma" charset="0"/>
                <a:ea typeface="ＭＳ Ｐゴシック" charset="0"/>
                <a:cs typeface="ＭＳ Ｐゴシック" charset="0"/>
              </a:rPr>
              <a:t>Harvested in the far north of Israel</a:t>
            </a:r>
          </a:p>
          <a:p>
            <a:pPr eaLnBrk="1" hangingPunct="1">
              <a:defRPr/>
            </a:pPr>
            <a:r>
              <a:rPr lang="en-US" sz="3200">
                <a:latin typeface="Tahoma" charset="0"/>
                <a:ea typeface="ＭＳ Ｐゴシック" charset="0"/>
                <a:cs typeface="ＭＳ Ｐゴシック" charset="0"/>
              </a:rPr>
              <a:t>Brought down to Jerusalem</a:t>
            </a:r>
          </a:p>
        </p:txBody>
      </p:sp>
      <p:pic>
        <p:nvPicPr>
          <p:cNvPr id="58376" name="Picture 8" descr="3 Rainfal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 y="0"/>
            <a:ext cx="4975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7" name="AutoShape 9"/>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accent1"/>
          </a:solidFill>
          <a:ln w="9525">
            <a:solidFill>
              <a:schemeClr val="tx1"/>
            </a:solidFill>
            <a:miter lim="800000"/>
            <a:headEnd/>
            <a:tailEnd/>
          </a:ln>
        </p:spPr>
        <p:txBody>
          <a:bodyPr wrap="none" anchor="ctr"/>
          <a:lstStyle/>
          <a:p>
            <a:endParaRPr lang="en-US" sz="1800">
              <a:solidFill>
                <a:srgbClr val="FFFFFF"/>
              </a:solidFill>
              <a:latin typeface="Tahom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dissolve">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8375">
                                            <p:txEl>
                                              <p:pRg st="0" end="0"/>
                                            </p:txEl>
                                          </p:spTgt>
                                        </p:tgtEl>
                                        <p:attrNameLst>
                                          <p:attrName>style.visibility</p:attrName>
                                        </p:attrNameLst>
                                      </p:cBhvr>
                                      <p:to>
                                        <p:strVal val="visible"/>
                                      </p:to>
                                    </p:set>
                                    <p:anim calcmode="lin" valueType="num">
                                      <p:cBhvr>
                                        <p:cTn id="12" dur="1000" fill="hold"/>
                                        <p:tgtEl>
                                          <p:spTgt spid="58375">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5837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837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8375">
                                            <p:txEl>
                                              <p:pRg st="1" end="1"/>
                                            </p:txEl>
                                          </p:spTgt>
                                        </p:tgtEl>
                                        <p:attrNameLst>
                                          <p:attrName>style.visibility</p:attrName>
                                        </p:attrNameLst>
                                      </p:cBhvr>
                                      <p:to>
                                        <p:strVal val="visible"/>
                                      </p:to>
                                    </p:set>
                                    <p:anim calcmode="lin" valueType="num">
                                      <p:cBhvr>
                                        <p:cTn id="19" dur="1000" fill="hold"/>
                                        <p:tgtEl>
                                          <p:spTgt spid="5837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837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8375">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8377"/>
                                        </p:tgtEl>
                                        <p:attrNameLst>
                                          <p:attrName>style.visibility</p:attrName>
                                        </p:attrNameLst>
                                      </p:cBhvr>
                                      <p:to>
                                        <p:strVal val="visible"/>
                                      </p:to>
                                    </p:set>
                                    <p:animEffect transition="in" filter="wipe(up)">
                                      <p:cBhvr>
                                        <p:cTn id="24" dur="20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5" descr="Firstfrui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62200" y="-15875"/>
            <a:ext cx="6781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0" name="Rectangle 6"/>
          <p:cNvSpPr>
            <a:spLocks noChangeArrowheads="1"/>
          </p:cNvSpPr>
          <p:nvPr/>
        </p:nvSpPr>
        <p:spPr bwMode="auto">
          <a:xfrm>
            <a:off x="2286000" y="3429000"/>
            <a:ext cx="3733800" cy="3429000"/>
          </a:xfrm>
          <a:prstGeom prst="rect">
            <a:avLst/>
          </a:prstGeom>
          <a:gradFill rotWithShape="1">
            <a:gsLst>
              <a:gs pos="0">
                <a:schemeClr val="bg2">
                  <a:alpha val="57001"/>
                </a:schemeClr>
              </a:gs>
              <a:gs pos="100000">
                <a:schemeClr val="bg2">
                  <a:gamma/>
                  <a:shade val="46275"/>
                  <a:invGamma/>
                </a:schemeClr>
              </a:gs>
            </a:gsLst>
            <a:lin ang="5400000" scaled="1"/>
          </a:gradFill>
          <a:ln w="9525">
            <a:noFill/>
            <a:miter lim="800000"/>
            <a:headEnd/>
            <a:tailEnd/>
          </a:ln>
          <a:effectLst/>
        </p:spPr>
        <p:txBody>
          <a:bodyPr/>
          <a:lstStyle/>
          <a:p>
            <a:pPr marL="342900" indent="-342900" eaLnBrk="1" hangingPunct="1">
              <a:spcBef>
                <a:spcPct val="20000"/>
              </a:spcBef>
              <a:buClr>
                <a:srgbClr val="FFCC66"/>
              </a:buClr>
              <a:buSzPct val="80000"/>
              <a:buFont typeface="Wingdings" charset="0"/>
              <a:buChar char="n"/>
              <a:defRPr/>
            </a:pPr>
            <a:r>
              <a:rPr lang="en-US" sz="3200">
                <a:solidFill>
                  <a:srgbClr val="FFFFFF"/>
                </a:solidFill>
                <a:effectLst>
                  <a:outerShdw blurRad="38100" dist="38100" dir="2700000" algn="tl">
                    <a:srgbClr val="000000"/>
                  </a:outerShdw>
                </a:effectLst>
                <a:latin typeface="Tahoma" charset="0"/>
                <a:ea typeface="ＭＳ Ｐゴシック" charset="0"/>
                <a:cs typeface="ＭＳ Ｐゴシック" charset="0"/>
              </a:rPr>
              <a:t>Harvested in the far north of Israel</a:t>
            </a:r>
          </a:p>
          <a:p>
            <a:pPr marL="342900" indent="-342900" eaLnBrk="1" hangingPunct="1">
              <a:spcBef>
                <a:spcPct val="20000"/>
              </a:spcBef>
              <a:buClr>
                <a:srgbClr val="FFCC66"/>
              </a:buClr>
              <a:buSzPct val="80000"/>
              <a:buFont typeface="Wingdings" charset="0"/>
              <a:buChar char="n"/>
              <a:defRPr/>
            </a:pPr>
            <a:r>
              <a:rPr lang="en-US" sz="3200">
                <a:solidFill>
                  <a:srgbClr val="FFFFFF"/>
                </a:solidFill>
                <a:effectLst>
                  <a:outerShdw blurRad="38100" dist="38100" dir="2700000" algn="tl">
                    <a:srgbClr val="000000"/>
                  </a:outerShdw>
                </a:effectLst>
                <a:latin typeface="Tahoma" charset="0"/>
                <a:ea typeface="ＭＳ Ｐゴシック" charset="0"/>
                <a:cs typeface="ＭＳ Ｐゴシック" charset="0"/>
              </a:rPr>
              <a:t>Brought down </a:t>
            </a:r>
          </a:p>
          <a:p>
            <a:pPr marL="342900" indent="-342900" eaLnBrk="1" hangingPunct="1">
              <a:spcBef>
                <a:spcPct val="20000"/>
              </a:spcBef>
              <a:buClr>
                <a:srgbClr val="FFCC66"/>
              </a:buClr>
              <a:buSzPct val="80000"/>
              <a:buFont typeface="Wingdings" charset="0"/>
              <a:buNone/>
              <a:defRPr/>
            </a:pPr>
            <a:r>
              <a:rPr lang="en-US" sz="3200">
                <a:solidFill>
                  <a:srgbClr val="FFFFFF"/>
                </a:solidFill>
                <a:effectLst>
                  <a:outerShdw blurRad="38100" dist="38100" dir="2700000" algn="tl">
                    <a:srgbClr val="000000"/>
                  </a:outerShdw>
                </a:effectLst>
                <a:latin typeface="Tahoma" charset="0"/>
                <a:ea typeface="ＭＳ Ｐゴシック" charset="0"/>
                <a:cs typeface="ＭＳ Ｐゴシック" charset="0"/>
              </a:rPr>
              <a:t>	to Jerusalem</a:t>
            </a:r>
          </a:p>
          <a:p>
            <a:pPr marL="342900" indent="-342900" eaLnBrk="1" hangingPunct="1">
              <a:spcBef>
                <a:spcPct val="20000"/>
              </a:spcBef>
              <a:buClr>
                <a:srgbClr val="FFCC66"/>
              </a:buClr>
              <a:buSzPct val="80000"/>
              <a:buFont typeface="Wingdings" charset="0"/>
              <a:buChar char="n"/>
              <a:defRPr/>
            </a:pPr>
            <a:r>
              <a:rPr lang="en-US" sz="3200">
                <a:solidFill>
                  <a:srgbClr val="FFFFFF"/>
                </a:solidFill>
                <a:effectLst>
                  <a:outerShdw blurRad="38100" dist="38100" dir="2700000" algn="tl">
                    <a:srgbClr val="000000"/>
                  </a:outerShdw>
                </a:effectLst>
                <a:latin typeface="Tahoma" charset="0"/>
                <a:ea typeface="ＭＳ Ｐゴシック" charset="0"/>
                <a:cs typeface="ＭＳ Ｐゴシック" charset="0"/>
              </a:rPr>
              <a:t>Waved before </a:t>
            </a:r>
          </a:p>
          <a:p>
            <a:pPr marL="342900" indent="-342900" eaLnBrk="1" hangingPunct="1">
              <a:spcBef>
                <a:spcPct val="20000"/>
              </a:spcBef>
              <a:buClr>
                <a:srgbClr val="FFCC66"/>
              </a:buClr>
              <a:buSzPct val="80000"/>
              <a:buFont typeface="Wingdings" charset="0"/>
              <a:buNone/>
              <a:defRPr/>
            </a:pPr>
            <a:r>
              <a:rPr lang="en-US" sz="3200">
                <a:solidFill>
                  <a:srgbClr val="FFFFFF"/>
                </a:solidFill>
                <a:effectLst>
                  <a:outerShdw blurRad="38100" dist="38100" dir="2700000" algn="tl">
                    <a:srgbClr val="000000"/>
                  </a:outerShdw>
                </a:effectLst>
                <a:latin typeface="Tahoma" charset="0"/>
                <a:ea typeface="ＭＳ Ｐゴシック" charset="0"/>
                <a:cs typeface="ＭＳ Ｐゴシック" charset="0"/>
              </a:rPr>
              <a:t>	the L</a:t>
            </a:r>
            <a:r>
              <a:rPr lang="en-US" sz="2800">
                <a:solidFill>
                  <a:srgbClr val="FFFFFF"/>
                </a:solidFill>
                <a:effectLst>
                  <a:outerShdw blurRad="38100" dist="38100" dir="2700000" algn="tl">
                    <a:srgbClr val="000000"/>
                  </a:outerShdw>
                </a:effectLst>
                <a:latin typeface="Tahoma" charset="0"/>
                <a:ea typeface="ＭＳ Ｐゴシック" charset="0"/>
                <a:cs typeface="ＭＳ Ｐゴシック" charset="0"/>
              </a:rPr>
              <a:t>ORD</a:t>
            </a:r>
          </a:p>
        </p:txBody>
      </p:sp>
      <p:sp>
        <p:nvSpPr>
          <p:cNvPr id="88068" name="Rectangle 4"/>
          <p:cNvSpPr>
            <a:spLocks noGrp="1" noChangeArrowheads="1"/>
          </p:cNvSpPr>
          <p:nvPr>
            <p:ph type="title"/>
          </p:nvPr>
        </p:nvSpPr>
        <p:spPr>
          <a:xfrm>
            <a:off x="5715000" y="4572000"/>
            <a:ext cx="3429000" cy="2286000"/>
          </a:xfrm>
          <a:solidFill>
            <a:srgbClr val="336600"/>
          </a:solidFill>
        </p:spPr>
        <p:txBody>
          <a:bodyPr/>
          <a:lstStyle/>
          <a:p>
            <a:pPr eaLnBrk="1" hangingPunct="1">
              <a:defRPr/>
            </a:pPr>
            <a:r>
              <a:rPr lang="en-US">
                <a:latin typeface="Tahoma" charset="0"/>
                <a:ea typeface="ＭＳ Ｐゴシック" charset="0"/>
                <a:cs typeface="ＭＳ Ｐゴシック" charset="0"/>
              </a:rPr>
              <a:t>Firstfruits</a:t>
            </a:r>
            <a:br>
              <a:rPr lang="en-US">
                <a:latin typeface="Tahoma" charset="0"/>
                <a:ea typeface="ＭＳ Ｐゴシック" charset="0"/>
                <a:cs typeface="ＭＳ Ｐゴシック" charset="0"/>
              </a:rPr>
            </a:br>
            <a:r>
              <a:rPr lang="en-US">
                <a:latin typeface="Tahoma" charset="0"/>
                <a:ea typeface="ＭＳ Ｐゴシック" charset="0"/>
                <a:cs typeface="ＭＳ Ｐゴシック" charset="0"/>
              </a:rPr>
              <a:t>Temple Offering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63888" y="1844824"/>
            <a:ext cx="3810000" cy="3962400"/>
          </a:xfrm>
        </p:spPr>
        <p:txBody>
          <a:bodyPr/>
          <a:lstStyle/>
          <a:p>
            <a:pPr>
              <a:defRPr/>
            </a:pP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We will </a:t>
            </a:r>
            <a:r>
              <a:rPr lang="en-US" b="1" i="1" dirty="0">
                <a:solidFill>
                  <a:srgbClr val="660066"/>
                </a:solidFill>
                <a:effectLst>
                  <a:outerShdw blurRad="38100" dist="38100" dir="2700000" algn="tl">
                    <a:srgbClr val="DDDDDD"/>
                  </a:outerShdw>
                </a:effectLst>
                <a:latin typeface="Arial" charset="0"/>
                <a:ea typeface="ヒラギノ角ゴ Pro W3" charset="0"/>
                <a:cs typeface="ヒラギノ角ゴ Pro W3" charset="0"/>
              </a:rPr>
              <a:t>reign</a:t>
            </a: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with Christ </a:t>
            </a:r>
            <a:b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(24-27a)!</a:t>
            </a:r>
            <a:b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sz="4800" i="1" dirty="0">
              <a:solidFill>
                <a:schemeClr val="tx1"/>
              </a:solidFill>
              <a:latin typeface="Arial" charset="0"/>
              <a:ea typeface="ヒラギノ角ゴ Pro W3" charset="0"/>
              <a:cs typeface="ヒラギノ角ゴ Pro W3"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638800"/>
            <a:ext cx="9144000" cy="990600"/>
          </a:xfrm>
        </p:spPr>
        <p:txBody>
          <a:bodyPr/>
          <a:lstStyle/>
          <a:p>
            <a:pPr eaLnBrk="1" hangingPunct="1">
              <a:defRPr/>
            </a:pPr>
            <a:r>
              <a:rPr lang="en-US" sz="4000" b="1" dirty="0">
                <a:solidFill>
                  <a:srgbClr val="FFFFFF"/>
                </a:solidFill>
                <a:effectLst>
                  <a:glow rad="228600">
                    <a:schemeClr val="accent4">
                      <a:satMod val="175000"/>
                      <a:alpha val="78000"/>
                    </a:schemeClr>
                  </a:glow>
                  <a:outerShdw blurRad="50800" dist="101600" dir="2700000" algn="tl" rotWithShape="0">
                    <a:srgbClr val="000000">
                      <a:alpha val="93000"/>
                    </a:srgbClr>
                  </a:outerShdw>
                </a:effectLst>
                <a:latin typeface="Arial" charset="0"/>
                <a:ea typeface="ヒラギノ角ゴ Pro W3" charset="0"/>
                <a:cs typeface="ヒラギノ角ゴ Pro W3" charset="0"/>
              </a:rPr>
              <a:t>His kingdom will be </a:t>
            </a:r>
            <a:r>
              <a:rPr lang="en-US" sz="4000" b="1" dirty="0">
                <a:solidFill>
                  <a:srgbClr val="FFFF00"/>
                </a:solidFill>
                <a:effectLst>
                  <a:glow rad="228600">
                    <a:schemeClr val="accent4">
                      <a:satMod val="175000"/>
                      <a:alpha val="78000"/>
                    </a:schemeClr>
                  </a:glow>
                  <a:outerShdw blurRad="50800" dist="101600" dir="2700000" algn="tl" rotWithShape="0">
                    <a:srgbClr val="000000">
                      <a:alpha val="93000"/>
                    </a:srgbClr>
                  </a:outerShdw>
                </a:effectLst>
                <a:latin typeface="Arial" charset="0"/>
                <a:ea typeface="ヒラギノ角ゴ Pro W3" charset="0"/>
                <a:cs typeface="ヒラギノ角ゴ Pro W3" charset="0"/>
              </a:rPr>
              <a:t>over all</a:t>
            </a:r>
            <a:r>
              <a:rPr lang="en-US" sz="4000" b="1" dirty="0">
                <a:solidFill>
                  <a:srgbClr val="FFFFFF"/>
                </a:solidFill>
                <a:effectLst>
                  <a:glow rad="228600">
                    <a:schemeClr val="accent4">
                      <a:satMod val="175000"/>
                      <a:alpha val="78000"/>
                    </a:schemeClr>
                  </a:glow>
                  <a:outerShdw blurRad="50800" dist="101600" dir="2700000" algn="tl" rotWithShape="0">
                    <a:srgbClr val="000000">
                      <a:alpha val="93000"/>
                    </a:srgbClr>
                  </a:outerShdw>
                </a:effectLst>
                <a:latin typeface="Arial" charset="0"/>
                <a:ea typeface="ヒラギノ角ゴ Pro W3" charset="0"/>
                <a:cs typeface="ヒラギノ角ゴ Pro W3" charset="0"/>
              </a:rPr>
              <a:t> (27b-28)</a:t>
            </a:r>
            <a:r>
              <a:rPr lang="en-US" b="1" dirty="0">
                <a:effectLst>
                  <a:glow rad="228600">
                    <a:schemeClr val="accent4">
                      <a:satMod val="175000"/>
                      <a:alpha val="78000"/>
                    </a:schemeClr>
                  </a:glow>
                  <a:outerShdw blurRad="50800" dist="101600" dir="2700000" algn="tl" rotWithShape="0">
                    <a:srgbClr val="000000">
                      <a:alpha val="93000"/>
                    </a:srgbClr>
                  </a:outerShdw>
                </a:effectLst>
                <a:latin typeface="Arial" charset="0"/>
                <a:ea typeface="ヒラギノ角ゴ Pro W3" charset="0"/>
                <a:cs typeface="ヒラギノ角ゴ Pro W3" charset="0"/>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2" name="Rectangle 3"/>
          <p:cNvSpPr>
            <a:spLocks noGrp="1" noChangeArrowheads="1"/>
          </p:cNvSpPr>
          <p:nvPr>
            <p:ph type="title"/>
          </p:nvPr>
        </p:nvSpPr>
        <p:spPr>
          <a:xfrm>
            <a:off x="0" y="0"/>
            <a:ext cx="7391400" cy="762000"/>
          </a:xfrm>
          <a:solidFill>
            <a:schemeClr val="bg2"/>
          </a:solidFill>
        </p:spPr>
        <p:txBody>
          <a:bodyPr/>
          <a:lstStyle/>
          <a:p>
            <a:pPr eaLnBrk="1" hangingPunct="1"/>
            <a:r>
              <a:rPr lang="en-US" sz="3600" b="1">
                <a:solidFill>
                  <a:schemeClr val="tx1"/>
                </a:solidFill>
                <a:effectLst/>
                <a:latin typeface="Arial" charset="0"/>
                <a:ea typeface="ＭＳ Ｐゴシック" charset="0"/>
                <a:cs typeface="Arial" charset="0"/>
              </a:rPr>
              <a:t>First Century Christian Baptism</a:t>
            </a:r>
          </a:p>
        </p:txBody>
      </p:sp>
      <p:sp>
        <p:nvSpPr>
          <p:cNvPr id="93189" name="Rectangle 5"/>
          <p:cNvSpPr>
            <a:spLocks noGrp="1" noChangeArrowheads="1"/>
          </p:cNvSpPr>
          <p:nvPr>
            <p:ph type="body" idx="1"/>
          </p:nvPr>
        </p:nvSpPr>
        <p:spPr>
          <a:xfrm>
            <a:off x="0" y="5562600"/>
            <a:ext cx="5867400" cy="1295400"/>
          </a:xfrm>
          <a:solidFill>
            <a:schemeClr val="bg2"/>
          </a:solidFill>
        </p:spPr>
        <p:txBody>
          <a:bodyPr anchor="ctr"/>
          <a:lstStyle/>
          <a:p>
            <a:pPr marL="0" indent="0" algn="ctr" eaLnBrk="1" hangingPunct="1">
              <a:spcBef>
                <a:spcPct val="0"/>
              </a:spcBef>
              <a:buClrTx/>
              <a:buSzTx/>
              <a:buFontTx/>
              <a:buNone/>
            </a:pPr>
            <a:r>
              <a:rPr lang="en-US" sz="3600" b="1">
                <a:effectLst/>
                <a:latin typeface="Arial" charset="0"/>
                <a:ea typeface="ＭＳ Ｐゴシック" charset="0"/>
                <a:cs typeface="Arial" charset="0"/>
              </a:rPr>
              <a:t>In memory of believers who had died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descr="the-invitation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434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6" name="Title 1"/>
          <p:cNvSpPr>
            <a:spLocks noGrp="1"/>
          </p:cNvSpPr>
          <p:nvPr>
            <p:ph type="title"/>
          </p:nvPr>
        </p:nvSpPr>
        <p:spPr>
          <a:xfrm>
            <a:off x="0" y="4876800"/>
            <a:ext cx="4267200" cy="1905000"/>
          </a:xfrm>
        </p:spPr>
        <p:txBody>
          <a:bodyPr/>
          <a:lstStyle/>
          <a:p>
            <a:pPr>
              <a:defRPr/>
            </a:pPr>
            <a:r>
              <a:rPr lang="en-US" b="1" dirty="0">
                <a:solidFill>
                  <a:schemeClr val="bg1"/>
                </a:solidFill>
                <a:effectLst>
                  <a:outerShdw blurRad="50800" dist="76200" dir="2700000" algn="tl" rotWithShape="0">
                    <a:srgbClr val="000000"/>
                  </a:outerShdw>
                </a:effectLst>
                <a:latin typeface="Arial" charset="0"/>
                <a:ea typeface="ヒラギノ角ゴ Pro W3" charset="0"/>
                <a:cs typeface="ヒラギノ角ゴ Pro W3" charset="0"/>
              </a:rPr>
              <a:t>Resurrection?</a:t>
            </a:r>
            <a:endParaRPr lang="en-US" sz="2800" dirty="0">
              <a:solidFill>
                <a:schemeClr val="bg1"/>
              </a:solidFill>
              <a:effectLst>
                <a:outerShdw blurRad="50800" dist="76200" dir="2700000" algn="tl" rotWithShape="0">
                  <a:srgbClr val="000000"/>
                </a:outerShdw>
              </a:effectLst>
              <a:latin typeface="Arial" charset="0"/>
              <a:ea typeface="ヒラギノ角ゴ Pro W3" charset="0"/>
              <a:cs typeface="ヒラギノ角ゴ Pro W3" charset="0"/>
            </a:endParaRPr>
          </a:p>
        </p:txBody>
      </p:sp>
      <p:pic>
        <p:nvPicPr>
          <p:cNvPr id="94211" name="Picture 3" descr="reincarnation-cover-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91000" y="0"/>
            <a:ext cx="4953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2133600" y="2743200"/>
            <a:ext cx="4267200" cy="19050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4400" b="1">
                <a:solidFill>
                  <a:schemeClr val="bg1"/>
                </a:solidFill>
                <a:effectLst>
                  <a:outerShdw blurRad="50800" dist="76200" dir="2700000" algn="tl" rotWithShape="0">
                    <a:srgbClr val="000000"/>
                  </a:outerShdw>
                </a:effectLst>
              </a:rPr>
              <a:t>or…</a:t>
            </a:r>
            <a:endParaRPr lang="en-US" sz="2800">
              <a:solidFill>
                <a:schemeClr val="bg1"/>
              </a:solidFill>
              <a:effectLst>
                <a:outerShdw blurRad="50800" dist="76200" dir="2700000" algn="tl" rotWithShape="0">
                  <a:srgbClr val="000000"/>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Content Placeholder 3" descr="MI 185 Plane.jpg"/>
          <p:cNvPicPr>
            <a:picLocks noGrp="1" noChangeAspect="1"/>
          </p:cNvPicPr>
          <p:nvPr>
            <p:ph idx="1"/>
          </p:nvPr>
        </p:nvPicPr>
        <p:blipFill>
          <a:blip r:embed="rId3" cstate="screen">
            <a:extLst>
              <a:ext uri="{28A0092B-C50C-407E-A947-70E740481C1C}">
                <a14:useLocalDpi xmlns:a14="http://schemas.microsoft.com/office/drawing/2010/main"/>
              </a:ext>
            </a:extLst>
          </a:blip>
          <a:srcRect t="-3442" b="-3442"/>
          <a:stretch>
            <a:fillRect/>
          </a:stretch>
        </p:blipFill>
        <p:spPr>
          <a:xfrm>
            <a:off x="0" y="-152400"/>
            <a:ext cx="7772400" cy="4114800"/>
          </a:xfrm>
        </p:spPr>
      </p:pic>
      <p:sp>
        <p:nvSpPr>
          <p:cNvPr id="2" name="Title 1"/>
          <p:cNvSpPr>
            <a:spLocks noGrp="1"/>
          </p:cNvSpPr>
          <p:nvPr>
            <p:ph type="title"/>
          </p:nvPr>
        </p:nvSpPr>
        <p:spPr>
          <a:xfrm>
            <a:off x="0" y="304800"/>
            <a:ext cx="7772400" cy="1143000"/>
          </a:xfrm>
          <a:effectLst>
            <a:outerShdw blurRad="50800" dist="38100" dir="2700000">
              <a:srgbClr val="000000">
                <a:alpha val="43000"/>
              </a:srgbClr>
            </a:outerShdw>
          </a:effectLst>
        </p:spPr>
        <p:txBody>
          <a:bodyPr/>
          <a:lstStyle/>
          <a:p>
            <a:pPr>
              <a:defRPr/>
            </a:pPr>
            <a:r>
              <a:rPr lang="en-US">
                <a:solidFill>
                  <a:srgbClr val="FFFFFF"/>
                </a:solidFill>
                <a:latin typeface="Arial" charset="0"/>
                <a:ea typeface="ヒラギノ角ゴ Pro W3" charset="0"/>
                <a:cs typeface="ヒラギノ角ゴ Pro W3" charset="0"/>
              </a:rPr>
              <a:t>Silk Air MI 185 Crash</a:t>
            </a:r>
            <a:br>
              <a:rPr lang="en-US">
                <a:solidFill>
                  <a:srgbClr val="FFFFFF"/>
                </a:solidFill>
                <a:latin typeface="Arial" charset="0"/>
                <a:ea typeface="ヒラギノ角ゴ Pro W3" charset="0"/>
                <a:cs typeface="ヒラギノ角ゴ Pro W3" charset="0"/>
              </a:rPr>
            </a:br>
            <a:r>
              <a:rPr lang="en-US" sz="3600">
                <a:solidFill>
                  <a:srgbClr val="FFFFFF"/>
                </a:solidFill>
                <a:latin typeface="Arial" charset="0"/>
                <a:ea typeface="ヒラギノ角ゴ Pro W3" charset="0"/>
                <a:cs typeface="ヒラギノ角ゴ Pro W3" charset="0"/>
              </a:rPr>
              <a:t>19 December 1997</a:t>
            </a:r>
            <a:endParaRPr lang="en-US">
              <a:solidFill>
                <a:srgbClr val="FFFFFF"/>
              </a:solidFill>
              <a:latin typeface="Arial" charset="0"/>
              <a:ea typeface="ヒラギノ角ゴ Pro W3" charset="0"/>
              <a:cs typeface="ヒラギノ角ゴ Pro W3" charset="0"/>
            </a:endParaRPr>
          </a:p>
        </p:txBody>
      </p:sp>
      <p:pic>
        <p:nvPicPr>
          <p:cNvPr id="95235" name="Picture 4" descr="ac_1_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441700"/>
            <a:ext cx="52197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6" name="Picture 5" descr="mi_185_silkair_crash.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962400" y="4198938"/>
            <a:ext cx="3657600" cy="2659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7" name="Picture 6" descr="MI185.silkair.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224588" y="2590800"/>
            <a:ext cx="2919412" cy="218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281" name="Title 1"/>
          <p:cNvSpPr>
            <a:spLocks noGrp="1"/>
          </p:cNvSpPr>
          <p:nvPr>
            <p:ph type="title"/>
          </p:nvPr>
        </p:nvSpPr>
        <p:spPr>
          <a:xfrm>
            <a:off x="0" y="-4192"/>
            <a:ext cx="9144000" cy="1143000"/>
          </a:xfrm>
        </p:spPr>
        <p:txBody>
          <a:bodyPr/>
          <a:lstStyle/>
          <a:p>
            <a:r>
              <a:rPr lang="ja-JP" altLang="en-US" b="1">
                <a:solidFill>
                  <a:schemeClr val="bg1"/>
                </a:solidFill>
                <a:latin typeface="Arial" charset="0"/>
                <a:ea typeface="ヒラギノ角ゴ Pro W3" charset="0"/>
                <a:cs typeface="ヒラギノ角ゴ Pro W3" charset="0"/>
              </a:rPr>
              <a:t>“</a:t>
            </a:r>
            <a:r>
              <a:rPr lang="en-US" altLang="ja-JP" b="1" dirty="0">
                <a:solidFill>
                  <a:schemeClr val="bg1"/>
                </a:solidFill>
                <a:latin typeface="Arial" charset="0"/>
                <a:ea typeface="ヒラギノ角ゴ Pro W3" charset="0"/>
                <a:cs typeface="ヒラギノ角ゴ Pro W3" charset="0"/>
              </a:rPr>
              <a:t>Hope</a:t>
            </a:r>
            <a:r>
              <a:rPr lang="ja-JP" altLang="en-US" b="1">
                <a:solidFill>
                  <a:schemeClr val="bg1"/>
                </a:solidFill>
                <a:latin typeface="Arial" charset="0"/>
                <a:ea typeface="ヒラギノ角ゴ Pro W3" charset="0"/>
                <a:cs typeface="ヒラギノ角ゴ Pro W3" charset="0"/>
              </a:rPr>
              <a:t>”</a:t>
            </a:r>
            <a:r>
              <a:rPr lang="en-US" altLang="ja-JP" b="1" dirty="0">
                <a:solidFill>
                  <a:schemeClr val="bg1"/>
                </a:solidFill>
                <a:latin typeface="Arial" charset="0"/>
                <a:ea typeface="ヒラギノ角ゴ Pro W3" charset="0"/>
                <a:cs typeface="ヒラギノ角ゴ Pro W3" charset="0"/>
              </a:rPr>
              <a:t> in reincarnations…</a:t>
            </a:r>
            <a:endParaRPr lang="en-US" b="1" dirty="0">
              <a:solidFill>
                <a:schemeClr val="bg1"/>
              </a:solidFill>
              <a:latin typeface="Arial" charset="0"/>
              <a:ea typeface="ヒラギノ角ゴ Pro W3" charset="0"/>
              <a:cs typeface="ヒラギノ角ゴ Pro W3" charset="0"/>
            </a:endParaRPr>
          </a:p>
        </p:txBody>
      </p:sp>
      <p:pic>
        <p:nvPicPr>
          <p:cNvPr id="97282" name="Content Placeholder 3" descr="reincarnation2.jpg"/>
          <p:cNvPicPr>
            <a:picLocks noGrp="1" noChangeAspect="1"/>
          </p:cNvPicPr>
          <p:nvPr>
            <p:ph idx="1"/>
          </p:nvPr>
        </p:nvPicPr>
        <p:blipFill>
          <a:blip r:embed="rId3" cstate="screen">
            <a:extLst>
              <a:ext uri="{28A0092B-C50C-407E-A947-70E740481C1C}">
                <a14:useLocalDpi xmlns:a14="http://schemas.microsoft.com/office/drawing/2010/main"/>
              </a:ext>
            </a:extLst>
          </a:blip>
          <a:srcRect l="-72" r="-72"/>
          <a:stretch>
            <a:fillRect/>
          </a:stretch>
        </p:blipFill>
        <p:spPr>
          <a:xfrm>
            <a:off x="0" y="1138808"/>
            <a:ext cx="9144000" cy="5890592"/>
          </a:xfrm>
        </p:spPr>
      </p:pic>
      <p:sp>
        <p:nvSpPr>
          <p:cNvPr id="4" name="Title 1">
            <a:extLst>
              <a:ext uri="{FF2B5EF4-FFF2-40B4-BE49-F238E27FC236}">
                <a16:creationId xmlns:a16="http://schemas.microsoft.com/office/drawing/2014/main" id="{6F4CBCB9-6565-AB5A-C0C7-95B0461ABA04}"/>
              </a:ext>
            </a:extLst>
          </p:cNvPr>
          <p:cNvSpPr txBox="1">
            <a:spLocks/>
          </p:cNvSpPr>
          <p:nvPr/>
        </p:nvSpPr>
        <p:spPr bwMode="auto">
          <a:xfrm>
            <a:off x="-158296" y="1138808"/>
            <a:ext cx="9302296" cy="5719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sz="3200" b="1" kern="0" dirty="0">
                <a:solidFill>
                  <a:schemeClr val="bg1"/>
                </a:solidFill>
                <a:effectLst>
                  <a:glow rad="165100">
                    <a:schemeClr val="tx1"/>
                  </a:glow>
                </a:effectLst>
                <a:latin typeface="Arial" charset="0"/>
                <a:ea typeface="ヒラギノ角ゴ Pro W3" charset="0"/>
                <a:cs typeface="ヒラギノ角ゴ Pro W3" charset="0"/>
              </a:rPr>
              <a:t>"What is in store in your next life depends on what you do in this one… If [you don’t share your wealth with others], you could be born into the world of the hungry ghosts or be reborn as an animal….At times of tragedies and sudden deaths, it helps to regard death as escape from this imperfect world to a possibly better next life, so surviving relatives can find peace in their loss."</a:t>
            </a:r>
          </a:p>
          <a:p>
            <a:pPr>
              <a:defRPr/>
            </a:pPr>
            <a:endParaRPr lang="en-US" sz="3200" b="1" kern="0" dirty="0">
              <a:solidFill>
                <a:schemeClr val="bg1"/>
              </a:solidFill>
              <a:effectLst>
                <a:glow rad="165100">
                  <a:schemeClr val="tx1"/>
                </a:glow>
              </a:effectLst>
              <a:latin typeface="Arial" charset="0"/>
              <a:ea typeface="ヒラギノ角ゴ Pro W3" charset="0"/>
              <a:cs typeface="ヒラギノ角ゴ Pro W3" charset="0"/>
            </a:endParaRPr>
          </a:p>
          <a:p>
            <a:pPr>
              <a:defRPr/>
            </a:pPr>
            <a:r>
              <a:rPr lang="en-US" sz="2800" b="1" kern="0" dirty="0">
                <a:solidFill>
                  <a:schemeClr val="bg1"/>
                </a:solidFill>
                <a:effectLst>
                  <a:glow rad="165100">
                    <a:schemeClr val="tx1"/>
                  </a:glow>
                </a:effectLst>
                <a:latin typeface="Arial" charset="0"/>
                <a:ea typeface="ヒラギノ角ゴ Pro W3" charset="0"/>
                <a:cs typeface="ヒラギノ角ゴ Pro W3" charset="0"/>
              </a:rPr>
              <a:t>—President of the Singapore Buddhist Foundation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44034" name="Title 1"/>
          <p:cNvSpPr>
            <a:spLocks noGrp="1"/>
          </p:cNvSpPr>
          <p:nvPr>
            <p:ph type="title"/>
          </p:nvPr>
        </p:nvSpPr>
        <p:spPr>
          <a:xfrm>
            <a:off x="0" y="188913"/>
            <a:ext cx="7772400" cy="1143000"/>
          </a:xfrm>
        </p:spPr>
        <p:txBody>
          <a:bodyPr/>
          <a:lstStyle/>
          <a:p>
            <a:pPr algn="l"/>
            <a:r>
              <a:rPr lang="en-US" b="1" dirty="0">
                <a:solidFill>
                  <a:schemeClr val="bg1"/>
                </a:solidFill>
                <a:latin typeface="Arial" charset="0"/>
                <a:ea typeface="ヒラギノ角ゴ Pro W3" charset="0"/>
                <a:cs typeface="ヒラギノ角ゴ Pro W3" charset="0"/>
              </a:rPr>
              <a:t>March 2013 at FAU</a:t>
            </a:r>
          </a:p>
        </p:txBody>
      </p:sp>
      <p:pic>
        <p:nvPicPr>
          <p:cNvPr id="44035" name="Picture 3" descr="Florida-Atlantic-University-300x22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1257300"/>
            <a:ext cx="7451725" cy="558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99330" name="Title 1"/>
          <p:cNvSpPr>
            <a:spLocks noGrp="1"/>
          </p:cNvSpPr>
          <p:nvPr>
            <p:ph type="title"/>
          </p:nvPr>
        </p:nvSpPr>
        <p:spPr>
          <a:xfrm>
            <a:off x="5219700" y="609600"/>
            <a:ext cx="3619500" cy="5556250"/>
          </a:xfrm>
        </p:spPr>
        <p:txBody>
          <a:bodyPr/>
          <a:lstStyle/>
          <a:p>
            <a:r>
              <a:rPr lang="en-US" sz="5400" b="1">
                <a:solidFill>
                  <a:srgbClr val="FFFFFF"/>
                </a:solidFill>
                <a:latin typeface="Arial" charset="0"/>
                <a:ea typeface="ヒラギノ角ゴ Pro W3" charset="0"/>
                <a:cs typeface="ヒラギノ角ゴ Pro W3" charset="0"/>
              </a:rPr>
              <a:t>What does hope in Christ offer us instead?</a:t>
            </a:r>
          </a:p>
        </p:txBody>
      </p:sp>
      <p:pic>
        <p:nvPicPr>
          <p:cNvPr id="99331" name="Picture 1" descr="the-resurrection_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4860926"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3" descr="christ0009.jpg"/>
          <p:cNvPicPr>
            <a:picLocks noChangeAspect="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Title 1"/>
          <p:cNvSpPr>
            <a:spLocks noGrp="1"/>
          </p:cNvSpPr>
          <p:nvPr>
            <p:ph type="title"/>
          </p:nvPr>
        </p:nvSpPr>
        <p:spPr>
          <a:xfrm>
            <a:off x="0" y="2819400"/>
            <a:ext cx="9144000" cy="4343400"/>
          </a:xfrm>
        </p:spPr>
        <p:txBody>
          <a:bodyPr/>
          <a:lstStyle/>
          <a:p>
            <a:pPr>
              <a:defRPr/>
            </a:pPr>
            <a:r>
              <a:rPr lang="en-US" b="1" dirty="0">
                <a:solidFill>
                  <a:schemeClr val="bg1"/>
                </a:solidFill>
                <a:effectLst>
                  <a:glow rad="165100">
                    <a:schemeClr val="tx1"/>
                  </a:glow>
                </a:effectLst>
                <a:latin typeface="Arial" charset="0"/>
                <a:ea typeface="ヒラギノ角ゴ Pro W3" charset="0"/>
                <a:cs typeface="ヒラギノ角ゴ Pro W3" charset="0"/>
              </a:rPr>
              <a:t>Christ</a:t>
            </a:r>
            <a:r>
              <a:rPr lang="fr-FR" altLang="ja-JP" b="1" dirty="0">
                <a:solidFill>
                  <a:schemeClr val="bg1"/>
                </a:solidFill>
                <a:effectLst>
                  <a:glow rad="165100">
                    <a:schemeClr val="tx1"/>
                  </a:glow>
                </a:effectLst>
                <a:latin typeface="Arial" charset="0"/>
                <a:ea typeface="ヒラギノ角ゴ Pro W3" charset="0"/>
                <a:cs typeface="ヒラギノ角ゴ Pro W3" charset="0"/>
              </a:rPr>
              <a:t>'</a:t>
            </a:r>
            <a:r>
              <a:rPr lang="en-US" b="1" dirty="0">
                <a:solidFill>
                  <a:schemeClr val="bg1"/>
                </a:solidFill>
                <a:effectLst>
                  <a:glow rad="165100">
                    <a:schemeClr val="tx1"/>
                  </a:glow>
                </a:effectLst>
                <a:latin typeface="Arial" charset="0"/>
                <a:ea typeface="ヒラギノ角ゴ Pro W3" charset="0"/>
                <a:cs typeface="ヒラギノ角ゴ Pro W3" charset="0"/>
              </a:rPr>
              <a:t>s resurrection will </a:t>
            </a:r>
            <a:r>
              <a:rPr lang="en-US" b="1" dirty="0">
                <a:solidFill>
                  <a:srgbClr val="FFFF00"/>
                </a:solidFill>
                <a:effectLst>
                  <a:glow rad="165100">
                    <a:schemeClr val="tx1"/>
                  </a:glow>
                </a:effectLst>
                <a:latin typeface="Arial" charset="0"/>
                <a:ea typeface="ヒラギノ角ゴ Pro W3" charset="0"/>
                <a:cs typeface="ヒラギノ角ゴ Pro W3" charset="0"/>
              </a:rPr>
              <a:t>give us bodies</a:t>
            </a:r>
            <a:r>
              <a:rPr lang="en-US" b="1" dirty="0">
                <a:solidFill>
                  <a:schemeClr val="bg1"/>
                </a:solidFill>
                <a:effectLst>
                  <a:glow rad="165100">
                    <a:schemeClr val="tx1"/>
                  </a:glow>
                </a:effectLst>
                <a:latin typeface="Arial" charset="0"/>
                <a:ea typeface="ヒラギノ角ゴ Pro W3" charset="0"/>
                <a:cs typeface="ヒラギノ角ゴ Pro W3" charset="0"/>
              </a:rPr>
              <a:t> that far outshine our earthly bodies (35-57).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101378" name="Title 1"/>
          <p:cNvSpPr>
            <a:spLocks noGrp="1"/>
          </p:cNvSpPr>
          <p:nvPr>
            <p:ph type="title"/>
          </p:nvPr>
        </p:nvSpPr>
        <p:spPr>
          <a:xfrm>
            <a:off x="4648200" y="609600"/>
            <a:ext cx="4191000" cy="3124200"/>
          </a:xfrm>
        </p:spPr>
        <p:txBody>
          <a:bodyPr/>
          <a:lstStyle/>
          <a:p>
            <a:r>
              <a:rPr lang="en-US" sz="7200" b="1">
                <a:solidFill>
                  <a:srgbClr val="FFFFFF"/>
                </a:solidFill>
                <a:latin typeface="Arial" charset="0"/>
                <a:ea typeface="ヒラギノ角ゴ Pro W3" charset="0"/>
                <a:cs typeface="ヒラギノ角ゴ Pro W3" charset="0"/>
              </a:rPr>
              <a:t>Perfect Bodies!</a:t>
            </a:r>
          </a:p>
        </p:txBody>
      </p:sp>
      <p:pic>
        <p:nvPicPr>
          <p:cNvPr id="101379" name="Picture 4" descr="bodypla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990600"/>
            <a:ext cx="38100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desiringgod-73811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Title 1"/>
          <p:cNvSpPr>
            <a:spLocks noGrp="1"/>
          </p:cNvSpPr>
          <p:nvPr>
            <p:ph type="title"/>
          </p:nvPr>
        </p:nvSpPr>
        <p:spPr>
          <a:xfrm>
            <a:off x="685800" y="188640"/>
            <a:ext cx="7772400" cy="1667272"/>
          </a:xfrm>
        </p:spPr>
        <p:txBody>
          <a:bodyPr/>
          <a:lstStyle/>
          <a:p>
            <a:pPr>
              <a:defRPr/>
            </a:pPr>
            <a:r>
              <a:rPr lang="en-US" sz="5400" b="1" i="1" dirty="0">
                <a:solidFill>
                  <a:srgbClr val="FFFFFF"/>
                </a:solidFill>
                <a:effectLst>
                  <a:glow rad="139700">
                    <a:schemeClr val="tx1"/>
                  </a:glow>
                </a:effectLst>
                <a:latin typeface="Arial" charset="0"/>
                <a:ea typeface="ヒラギノ角ゴ Pro W3" charset="0"/>
                <a:cs typeface="ヒラギノ角ゴ Pro W3" charset="0"/>
              </a:rPr>
              <a:t>Three Illustrations of Our New Bodies:</a:t>
            </a:r>
          </a:p>
        </p:txBody>
      </p:sp>
      <p:sp>
        <p:nvSpPr>
          <p:cNvPr id="5" name="Title 2"/>
          <p:cNvSpPr txBox="1">
            <a:spLocks/>
          </p:cNvSpPr>
          <p:nvPr/>
        </p:nvSpPr>
        <p:spPr bwMode="auto">
          <a:xfrm>
            <a:off x="899592" y="4311352"/>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4000" b="1" dirty="0">
                <a:solidFill>
                  <a:srgbClr val="FFFFFF"/>
                </a:solidFill>
                <a:effectLst>
                  <a:glow rad="139700">
                    <a:schemeClr val="tx1"/>
                  </a:glow>
                </a:effectLst>
              </a:rPr>
              <a:t>• Plant Life (36-38)</a:t>
            </a:r>
          </a:p>
        </p:txBody>
      </p:sp>
      <p:sp>
        <p:nvSpPr>
          <p:cNvPr id="6" name="Title 2"/>
          <p:cNvSpPr txBox="1">
            <a:spLocks/>
          </p:cNvSpPr>
          <p:nvPr/>
        </p:nvSpPr>
        <p:spPr bwMode="auto">
          <a:xfrm>
            <a:off x="899592" y="4997152"/>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4000" b="1" dirty="0">
                <a:solidFill>
                  <a:srgbClr val="FFFFFF"/>
                </a:solidFill>
                <a:effectLst>
                  <a:glow rad="139700">
                    <a:schemeClr val="tx1"/>
                  </a:glow>
                </a:effectLst>
              </a:rPr>
              <a:t>• Animal Life (39)</a:t>
            </a:r>
          </a:p>
        </p:txBody>
      </p:sp>
      <p:sp>
        <p:nvSpPr>
          <p:cNvPr id="7" name="Title 2"/>
          <p:cNvSpPr txBox="1">
            <a:spLocks/>
          </p:cNvSpPr>
          <p:nvPr/>
        </p:nvSpPr>
        <p:spPr bwMode="auto">
          <a:xfrm>
            <a:off x="899592" y="5682952"/>
            <a:ext cx="7848600" cy="914400"/>
          </a:xfrm>
          <a:prstGeom prst="rect">
            <a:avLst/>
          </a:prstGeom>
          <a:no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4000" b="1" dirty="0">
                <a:solidFill>
                  <a:srgbClr val="FFFFFF"/>
                </a:solidFill>
                <a:effectLst>
                  <a:glow rad="139700">
                    <a:schemeClr val="tx1"/>
                  </a:glow>
                </a:effectLst>
              </a:rPr>
              <a:t>• Inanimate Objects (40-41)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 y="26988"/>
            <a:ext cx="9182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5" name="Title 1"/>
          <p:cNvSpPr>
            <a:spLocks noGrp="1"/>
          </p:cNvSpPr>
          <p:nvPr>
            <p:ph type="title"/>
          </p:nvPr>
        </p:nvSpPr>
        <p:spPr>
          <a:xfrm>
            <a:off x="251520" y="609600"/>
            <a:ext cx="5400600" cy="947192"/>
          </a:xfrm>
          <a:solidFill>
            <a:schemeClr val="tx1"/>
          </a:solidFill>
        </p:spPr>
        <p:txBody>
          <a:bodyPr/>
          <a:lstStyle/>
          <a:p>
            <a:pPr>
              <a:defRPr/>
            </a:pPr>
            <a:r>
              <a:rPr lang="en-US" b="1" dirty="0">
                <a:solidFill>
                  <a:srgbClr val="FFFFFF"/>
                </a:solidFill>
                <a:effectLst>
                  <a:glow rad="139700">
                    <a:schemeClr val="tx1"/>
                  </a:glow>
                </a:effectLst>
              </a:rPr>
              <a:t>• Plant Life (36-38)</a:t>
            </a:r>
            <a:endParaRPr lang="en-US" dirty="0">
              <a:solidFill>
                <a:schemeClr val="bg1"/>
              </a:solidFill>
              <a:latin typeface="Arial" charset="0"/>
              <a:ea typeface="ヒラギノ角ゴ Pro W3" charset="0"/>
              <a:cs typeface="ヒラギノ角ゴ Pro W3" charset="0"/>
            </a:endParaRPr>
          </a:p>
        </p:txBody>
      </p:sp>
      <p:sp>
        <p:nvSpPr>
          <p:cNvPr id="4" name="Title 1">
            <a:extLst>
              <a:ext uri="{FF2B5EF4-FFF2-40B4-BE49-F238E27FC236}">
                <a16:creationId xmlns:a16="http://schemas.microsoft.com/office/drawing/2014/main" id="{71835E03-E251-BC41-A9A1-5151707677A4}"/>
              </a:ext>
            </a:extLst>
          </p:cNvPr>
          <p:cNvSpPr txBox="1">
            <a:spLocks/>
          </p:cNvSpPr>
          <p:nvPr/>
        </p:nvSpPr>
        <p:spPr bwMode="auto">
          <a:xfrm>
            <a:off x="-8522" y="0"/>
            <a:ext cx="9152522" cy="476672"/>
          </a:xfrm>
          <a:prstGeom prst="rect">
            <a:avLst/>
          </a:prstGeom>
          <a:solidFill>
            <a:schemeClr val="accent3"/>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lgn="l">
              <a:defRPr/>
            </a:pPr>
            <a:r>
              <a:rPr lang="en-US" sz="2800" b="1" kern="0" dirty="0">
                <a:solidFill>
                  <a:schemeClr val="tx1"/>
                </a:solidFill>
                <a:effectLst/>
              </a:rPr>
              <a:t>How a plant grows from a seed</a:t>
            </a:r>
            <a:endParaRPr lang="en-US" sz="2800" kern="0" dirty="0">
              <a:solidFill>
                <a:schemeClr val="tx1"/>
              </a:solidFill>
              <a:effectLst/>
              <a:latin typeface="Arial" charset="0"/>
              <a:ea typeface="ヒラギノ角ゴ Pro W3" charset="0"/>
              <a:cs typeface="ヒラギノ角ゴ Pro W3"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pic>
        <p:nvPicPr>
          <p:cNvPr id="1044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7450" y="0"/>
            <a:ext cx="6784975" cy="449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5" name="Title 1"/>
          <p:cNvSpPr>
            <a:spLocks noGrp="1"/>
          </p:cNvSpPr>
          <p:nvPr>
            <p:ph type="title"/>
          </p:nvPr>
        </p:nvSpPr>
        <p:spPr>
          <a:xfrm>
            <a:off x="395536" y="609600"/>
            <a:ext cx="5184576" cy="946621"/>
          </a:xfrm>
          <a:solidFill>
            <a:schemeClr val="tx1"/>
          </a:solidFill>
          <a:ln>
            <a:noFill/>
          </a:ln>
        </p:spPr>
        <p:txBody>
          <a:bodyPr vert="horz" wrap="square" lIns="91440" tIns="45720" rIns="91440" bIns="45720" numCol="1" anchor="ctr" anchorCtr="0" compatLnSpc="1">
            <a:prstTxWarp prst="textNoShape">
              <a:avLst/>
            </a:prstTxWarp>
          </a:bodyPr>
          <a:lstStyle/>
          <a:p>
            <a:r>
              <a:rPr lang="en-US" b="1" dirty="0">
                <a:solidFill>
                  <a:srgbClr val="FFFFFF"/>
                </a:solidFill>
                <a:effectLst>
                  <a:glow rad="139700">
                    <a:schemeClr val="tx1"/>
                  </a:glow>
                </a:effectLst>
              </a:rPr>
              <a:t>• Plant Life (36-38)</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352800"/>
            <a:ext cx="46736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51275" y="3357563"/>
            <a:ext cx="5400675" cy="352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triped Right Arrow 4"/>
          <p:cNvSpPr/>
          <p:nvPr/>
        </p:nvSpPr>
        <p:spPr bwMode="auto">
          <a:xfrm>
            <a:off x="3132138" y="4221163"/>
            <a:ext cx="2016125" cy="1584325"/>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a typeface="ヒラギノ角ゴ Pro W3" pitchFamily="80" charset="-128"/>
            </a:endParaRPr>
          </a:p>
        </p:txBody>
      </p:sp>
      <p:sp>
        <p:nvSpPr>
          <p:cNvPr id="8" name="Title 1"/>
          <p:cNvSpPr txBox="1">
            <a:spLocks/>
          </p:cNvSpPr>
          <p:nvPr/>
        </p:nvSpPr>
        <p:spPr bwMode="auto">
          <a:xfrm>
            <a:off x="179512" y="1700808"/>
            <a:ext cx="2520280" cy="1512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b="1" dirty="0">
                <a:solidFill>
                  <a:srgbClr val="FFFFFF"/>
                </a:solidFill>
                <a:effectLst>
                  <a:glow rad="139700">
                    <a:schemeClr val="tx1"/>
                  </a:glow>
                </a:effectLst>
              </a:rPr>
              <a:t>Built</a:t>
            </a:r>
            <a:br>
              <a:rPr lang="en-US" b="1" dirty="0">
                <a:solidFill>
                  <a:srgbClr val="FFFFFF"/>
                </a:solidFill>
                <a:effectLst>
                  <a:glow rad="139700">
                    <a:schemeClr val="tx1"/>
                  </a:glow>
                </a:effectLst>
              </a:rPr>
            </a:br>
            <a:r>
              <a:rPr lang="en-US" b="1" dirty="0">
                <a:solidFill>
                  <a:srgbClr val="FFFFFF"/>
                </a:solidFill>
                <a:effectLst>
                  <a:glow rad="139700">
                    <a:schemeClr val="tx1"/>
                  </a:glow>
                </a:effectLst>
              </a:rPr>
              <a:t>AD 1120</a:t>
            </a:r>
            <a:endParaRPr lang="en-US" dirty="0">
              <a:solidFill>
                <a:schemeClr val="bg1"/>
              </a:solidFill>
              <a:latin typeface="Arial" charset="0"/>
              <a:ea typeface="ヒラギノ角ゴ Pro W3" charset="0"/>
              <a:cs typeface="ヒラギノ角ゴ Pro W3" charset="0"/>
            </a:endParaRPr>
          </a:p>
        </p:txBody>
      </p:sp>
      <p:sp>
        <p:nvSpPr>
          <p:cNvPr id="9" name="Title 1"/>
          <p:cNvSpPr txBox="1">
            <a:spLocks/>
          </p:cNvSpPr>
          <p:nvPr/>
        </p:nvSpPr>
        <p:spPr bwMode="auto">
          <a:xfrm>
            <a:off x="6444208" y="1700808"/>
            <a:ext cx="2520280" cy="1512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b="1" dirty="0">
                <a:solidFill>
                  <a:srgbClr val="FFFFFF"/>
                </a:solidFill>
                <a:effectLst>
                  <a:glow rad="139700">
                    <a:schemeClr val="tx1"/>
                  </a:glow>
                </a:effectLst>
              </a:rPr>
              <a:t>Found</a:t>
            </a:r>
            <a:br>
              <a:rPr lang="en-US" b="1" dirty="0">
                <a:solidFill>
                  <a:srgbClr val="FFFFFF"/>
                </a:solidFill>
                <a:effectLst>
                  <a:glow rad="139700">
                    <a:schemeClr val="tx1"/>
                  </a:glow>
                </a:effectLst>
              </a:rPr>
            </a:br>
            <a:r>
              <a:rPr lang="en-US" b="1" dirty="0">
                <a:solidFill>
                  <a:srgbClr val="FFFFFF"/>
                </a:solidFill>
                <a:effectLst>
                  <a:glow rad="139700">
                    <a:schemeClr val="tx1"/>
                  </a:glow>
                </a:effectLst>
              </a:rPr>
              <a:t>AD 1976</a:t>
            </a:r>
            <a:endParaRPr lang="en-US" dirty="0">
              <a:solidFill>
                <a:schemeClr val="bg1"/>
              </a:solidFill>
              <a:latin typeface="Arial" charset="0"/>
              <a:ea typeface="ヒラギノ角ゴ Pro W3" charset="0"/>
              <a:cs typeface="ヒラギノ角ゴ Pro W3" charset="0"/>
            </a:endParaRPr>
          </a:p>
        </p:txBody>
      </p:sp>
      <p:sp>
        <p:nvSpPr>
          <p:cNvPr id="6" name="Left-Right Arrow 5"/>
          <p:cNvSpPr>
            <a:spLocks noChangeArrowheads="1"/>
          </p:cNvSpPr>
          <p:nvPr/>
        </p:nvSpPr>
        <p:spPr bwMode="auto">
          <a:xfrm>
            <a:off x="2484438" y="1484313"/>
            <a:ext cx="4103687" cy="2089150"/>
          </a:xfrm>
          <a:prstGeom prst="leftRightArrow">
            <a:avLst>
              <a:gd name="adj1" fmla="val 69037"/>
              <a:gd name="adj2" fmla="val 49971"/>
            </a:avLst>
          </a:prstGeom>
          <a:solidFill>
            <a:srgbClr val="0000FF"/>
          </a:solidFill>
          <a:ln w="9525">
            <a:solidFill>
              <a:schemeClr val="tx1"/>
            </a:solidFill>
            <a:round/>
            <a:headEnd/>
            <a:tailEnd/>
          </a:ln>
        </p:spPr>
        <p:txBody>
          <a:bodyPr/>
          <a:lstStyle/>
          <a:p>
            <a:endParaRPr lang="en-US"/>
          </a:p>
        </p:txBody>
      </p:sp>
      <p:sp>
        <p:nvSpPr>
          <p:cNvPr id="10" name="Title 1"/>
          <p:cNvSpPr txBox="1">
            <a:spLocks/>
          </p:cNvSpPr>
          <p:nvPr/>
        </p:nvSpPr>
        <p:spPr bwMode="auto">
          <a:xfrm>
            <a:off x="2987824" y="1700808"/>
            <a:ext cx="3168352" cy="1512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b="1" dirty="0">
                <a:solidFill>
                  <a:srgbClr val="FFFFFF"/>
                </a:solidFill>
                <a:effectLst>
                  <a:glow rad="139700">
                    <a:schemeClr val="tx1"/>
                  </a:glow>
                </a:effectLst>
              </a:rPr>
              <a:t>856 </a:t>
            </a:r>
            <a:br>
              <a:rPr lang="en-US" b="1" dirty="0">
                <a:solidFill>
                  <a:srgbClr val="FFFFFF"/>
                </a:solidFill>
                <a:effectLst>
                  <a:glow rad="139700">
                    <a:schemeClr val="tx1"/>
                  </a:glow>
                </a:effectLst>
              </a:rPr>
            </a:br>
            <a:r>
              <a:rPr lang="en-US" b="1" dirty="0">
                <a:solidFill>
                  <a:srgbClr val="FFFFFF"/>
                </a:solidFill>
                <a:effectLst>
                  <a:glow rad="139700">
                    <a:schemeClr val="tx1"/>
                  </a:glow>
                </a:effectLst>
              </a:rPr>
              <a:t>years old!</a:t>
            </a:r>
            <a:endParaRPr lang="en-US" dirty="0">
              <a:solidFill>
                <a:schemeClr val="bg1"/>
              </a:solidFill>
              <a:latin typeface="Arial" charset="0"/>
              <a:ea typeface="ヒラギノ角ゴ Pro W3" charset="0"/>
              <a:cs typeface="ヒラギノ角ゴ Pro W3"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strVal val="#ppt_w*0.70"/>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Effect transition="in" filter="fade">
                                      <p:cBhvr>
                                        <p:cTn id="31" dur="10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par>
                                <p:cTn id="37" presetID="22" presetClass="entr" presetSubtype="8"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28600"/>
            <a:ext cx="9144000" cy="637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5" name="Title 1"/>
          <p:cNvSpPr>
            <a:spLocks noGrp="1"/>
          </p:cNvSpPr>
          <p:nvPr>
            <p:ph type="title"/>
          </p:nvPr>
        </p:nvSpPr>
        <p:spPr>
          <a:xfrm>
            <a:off x="251520" y="476672"/>
            <a:ext cx="4896544" cy="936104"/>
          </a:xfrm>
          <a:solidFill>
            <a:schemeClr val="tx1"/>
          </a:solidFill>
          <a:ln>
            <a:noFill/>
          </a:ln>
        </p:spPr>
        <p:txBody>
          <a:bodyPr vert="horz" wrap="square" lIns="91440" tIns="45720" rIns="91440" bIns="45720" numCol="1" anchor="ctr" anchorCtr="0" compatLnSpc="1">
            <a:prstTxWarp prst="textNoShape">
              <a:avLst/>
            </a:prstTxWarp>
          </a:bodyPr>
          <a:lstStyle/>
          <a:p>
            <a:r>
              <a:rPr lang="en-US" b="1" dirty="0">
                <a:solidFill>
                  <a:srgbClr val="FFFFFF"/>
                </a:solidFill>
                <a:effectLst>
                  <a:glow rad="139700">
                    <a:schemeClr val="tx1"/>
                  </a:glow>
                </a:effectLst>
              </a:rPr>
              <a:t>• Animal Life (39)</a:t>
            </a: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692525"/>
            <a:ext cx="4716463"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932363" y="3705225"/>
            <a:ext cx="4203700" cy="315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strVal val="#ppt_w*0.70"/>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77825" name="Title 1"/>
          <p:cNvSpPr>
            <a:spLocks noGrp="1"/>
          </p:cNvSpPr>
          <p:nvPr>
            <p:ph type="title"/>
          </p:nvPr>
        </p:nvSpPr>
        <p:spPr/>
        <p:txBody>
          <a:bodyPr/>
          <a:lstStyle/>
          <a:p>
            <a:pPr>
              <a:defRPr/>
            </a:pPr>
            <a:r>
              <a:rPr lang="en-US" b="1" dirty="0">
                <a:solidFill>
                  <a:srgbClr val="FFFFFF"/>
                </a:solidFill>
                <a:effectLst>
                  <a:glow rad="139700">
                    <a:schemeClr val="tx1"/>
                  </a:glow>
                </a:effectLst>
              </a:rPr>
              <a:t>• Inanimate Objects (40-41)</a:t>
            </a:r>
            <a:endParaRPr lang="en-US" dirty="0">
              <a:solidFill>
                <a:schemeClr val="bg1"/>
              </a:solidFill>
              <a:latin typeface="Arial" charset="0"/>
              <a:ea typeface="ヒラギノ角ゴ Pro W3" charset="0"/>
              <a:cs typeface="ヒラギノ角ゴ Pro W3" charset="0"/>
            </a:endParaRPr>
          </a:p>
        </p:txBody>
      </p:sp>
      <p:sp>
        <p:nvSpPr>
          <p:cNvPr id="4" name="Title 1"/>
          <p:cNvSpPr txBox="1">
            <a:spLocks/>
          </p:cNvSpPr>
          <p:nvPr/>
        </p:nvSpPr>
        <p:spPr bwMode="auto">
          <a:xfrm>
            <a:off x="323528" y="1772816"/>
            <a:ext cx="3888432"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b="1" dirty="0">
                <a:solidFill>
                  <a:srgbClr val="FFFFFF"/>
                </a:solidFill>
                <a:effectLst>
                  <a:glow rad="139700">
                    <a:schemeClr val="tx1"/>
                  </a:glow>
                </a:effectLst>
              </a:rPr>
              <a:t>Earthly bodies</a:t>
            </a:r>
            <a:endParaRPr lang="en-US" dirty="0">
              <a:solidFill>
                <a:schemeClr val="bg1"/>
              </a:solidFill>
              <a:latin typeface="Arial" charset="0"/>
              <a:ea typeface="ヒラギノ角ゴ Pro W3" charset="0"/>
              <a:cs typeface="ヒラギノ角ゴ Pro W3" charset="0"/>
            </a:endParaRPr>
          </a:p>
        </p:txBody>
      </p:sp>
      <p:pic>
        <p:nvPicPr>
          <p:cNvPr id="106500"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56100" y="3068638"/>
            <a:ext cx="4681538" cy="324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4644008" y="1772816"/>
            <a:ext cx="3888432"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b="1" dirty="0">
                <a:solidFill>
                  <a:srgbClr val="FFFFFF"/>
                </a:solidFill>
                <a:effectLst>
                  <a:glow rad="139700">
                    <a:schemeClr val="tx1"/>
                  </a:glow>
                </a:effectLst>
              </a:rPr>
              <a:t>Heavenly bodies</a:t>
            </a:r>
            <a:endParaRPr lang="en-US" dirty="0">
              <a:solidFill>
                <a:schemeClr val="bg1"/>
              </a:solidFill>
              <a:latin typeface="Arial" charset="0"/>
              <a:ea typeface="ヒラギノ角ゴ Pro W3" charset="0"/>
              <a:cs typeface="ヒラギノ角ゴ Pro W3" charset="0"/>
            </a:endParaRPr>
          </a:p>
        </p:txBody>
      </p:sp>
      <p:pic>
        <p:nvPicPr>
          <p:cNvPr id="106502"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644900"/>
            <a:ext cx="4518025" cy="270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3" descr="bodybuild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24817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2" name="Title 1"/>
          <p:cNvSpPr>
            <a:spLocks noGrp="1"/>
          </p:cNvSpPr>
          <p:nvPr>
            <p:ph type="title"/>
          </p:nvPr>
        </p:nvSpPr>
        <p:spPr>
          <a:xfrm>
            <a:off x="3886200" y="228600"/>
            <a:ext cx="5257800" cy="1905000"/>
          </a:xfrm>
        </p:spPr>
        <p:txBody>
          <a:bodyPr/>
          <a:lstStyle/>
          <a:p>
            <a:r>
              <a:rPr lang="en-US" b="1">
                <a:latin typeface="Arial" charset="0"/>
                <a:ea typeface="ヒラギノ角ゴ Pro W3" charset="0"/>
                <a:cs typeface="ヒラギノ角ゴ Pro W3" charset="0"/>
              </a:rPr>
              <a:t>The Resurrected Body (42-57)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77825" name="Title 1"/>
          <p:cNvSpPr>
            <a:spLocks noGrp="1"/>
          </p:cNvSpPr>
          <p:nvPr>
            <p:ph type="title"/>
          </p:nvPr>
        </p:nvSpPr>
        <p:spPr>
          <a:xfrm>
            <a:off x="0" y="0"/>
            <a:ext cx="9144000" cy="1124744"/>
          </a:xfrm>
          <a:solidFill>
            <a:srgbClr val="0000FF"/>
          </a:solidFill>
        </p:spPr>
        <p:txBody>
          <a:bodyPr/>
          <a:lstStyle/>
          <a:p>
            <a:pPr>
              <a:defRPr/>
            </a:pPr>
            <a:r>
              <a:rPr lang="en-US" b="1" dirty="0">
                <a:solidFill>
                  <a:srgbClr val="FFFFFF"/>
                </a:solidFill>
                <a:effectLst>
                  <a:glow rad="139700">
                    <a:schemeClr val="tx1"/>
                  </a:glow>
                </a:effectLst>
              </a:rPr>
              <a:t>Resurrection is better (42-44a)!</a:t>
            </a:r>
            <a:endParaRPr lang="en-US" dirty="0">
              <a:solidFill>
                <a:schemeClr val="bg1"/>
              </a:solidFill>
              <a:latin typeface="Arial" charset="0"/>
              <a:ea typeface="ヒラギノ角ゴ Pro W3" charset="0"/>
              <a:cs typeface="ヒラギノ角ゴ Pro W3" charset="0"/>
            </a:endParaRPr>
          </a:p>
        </p:txBody>
      </p:sp>
      <p:sp>
        <p:nvSpPr>
          <p:cNvPr id="4" name="Title 1"/>
          <p:cNvSpPr txBox="1">
            <a:spLocks/>
          </p:cNvSpPr>
          <p:nvPr/>
        </p:nvSpPr>
        <p:spPr bwMode="auto">
          <a:xfrm>
            <a:off x="163117" y="1124744"/>
            <a:ext cx="4032448"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lgn="l">
              <a:defRPr/>
            </a:pPr>
            <a:r>
              <a:rPr lang="en-US" b="1" dirty="0">
                <a:solidFill>
                  <a:srgbClr val="FFFFFF"/>
                </a:solidFill>
                <a:effectLst>
                  <a:glow rad="139700">
                    <a:schemeClr val="tx1"/>
                  </a:glow>
                </a:effectLst>
              </a:rPr>
              <a:t>42—die…</a:t>
            </a:r>
            <a:endParaRPr lang="en-US" dirty="0">
              <a:solidFill>
                <a:schemeClr val="bg1"/>
              </a:solidFill>
              <a:latin typeface="Arial" charset="0"/>
              <a:ea typeface="ヒラギノ角ゴ Pro W3" charset="0"/>
              <a:cs typeface="ヒラギノ角ゴ Pro W3" charset="0"/>
            </a:endParaRPr>
          </a:p>
        </p:txBody>
      </p:sp>
      <p:sp>
        <p:nvSpPr>
          <p:cNvPr id="5" name="Title 1"/>
          <p:cNvSpPr txBox="1">
            <a:spLocks/>
          </p:cNvSpPr>
          <p:nvPr/>
        </p:nvSpPr>
        <p:spPr bwMode="auto">
          <a:xfrm>
            <a:off x="5040560" y="1124744"/>
            <a:ext cx="4103440"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lgn="l">
              <a:defRPr/>
            </a:pPr>
            <a:r>
              <a:rPr lang="en-US" b="1" dirty="0">
                <a:solidFill>
                  <a:srgbClr val="FFFFFF"/>
                </a:solidFill>
                <a:effectLst>
                  <a:glow rad="139700">
                    <a:schemeClr val="tx1"/>
                  </a:glow>
                </a:effectLst>
              </a:rPr>
              <a:t>…to never die!</a:t>
            </a:r>
            <a:endParaRPr lang="en-US" dirty="0">
              <a:solidFill>
                <a:schemeClr val="bg1"/>
              </a:solidFill>
              <a:latin typeface="Arial" charset="0"/>
              <a:ea typeface="ヒラギノ角ゴ Pro W3" charset="0"/>
              <a:cs typeface="ヒラギノ角ゴ Pro W3" charset="0"/>
            </a:endParaRPr>
          </a:p>
        </p:txBody>
      </p:sp>
      <p:sp>
        <p:nvSpPr>
          <p:cNvPr id="6" name="Right Arrow 5"/>
          <p:cNvSpPr>
            <a:spLocks noChangeArrowheads="1"/>
          </p:cNvSpPr>
          <p:nvPr/>
        </p:nvSpPr>
        <p:spPr bwMode="auto">
          <a:xfrm>
            <a:off x="4608513" y="1233488"/>
            <a:ext cx="720725" cy="719137"/>
          </a:xfrm>
          <a:prstGeom prst="rightArrow">
            <a:avLst>
              <a:gd name="adj1" fmla="val 50000"/>
              <a:gd name="adj2" fmla="val 50110"/>
            </a:avLst>
          </a:prstGeom>
          <a:solidFill>
            <a:schemeClr val="accent1"/>
          </a:solidFill>
          <a:ln w="9525">
            <a:solidFill>
              <a:schemeClr val="tx1"/>
            </a:solidFill>
            <a:round/>
            <a:headEnd/>
            <a:tailEnd/>
          </a:ln>
        </p:spPr>
        <p:txBody>
          <a:bodyPr/>
          <a:lstStyle/>
          <a:p>
            <a:endParaRPr lang="en-US"/>
          </a:p>
        </p:txBody>
      </p:sp>
      <p:sp>
        <p:nvSpPr>
          <p:cNvPr id="9" name="Title 1"/>
          <p:cNvSpPr txBox="1">
            <a:spLocks/>
          </p:cNvSpPr>
          <p:nvPr/>
        </p:nvSpPr>
        <p:spPr bwMode="auto">
          <a:xfrm>
            <a:off x="163117" y="1974438"/>
            <a:ext cx="4032448"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lgn="l">
              <a:defRPr/>
            </a:pPr>
            <a:r>
              <a:rPr lang="en-US" b="1" dirty="0">
                <a:solidFill>
                  <a:srgbClr val="FFFFFF"/>
                </a:solidFill>
                <a:effectLst>
                  <a:glow rad="139700">
                    <a:schemeClr val="tx1"/>
                  </a:glow>
                </a:effectLst>
              </a:rPr>
              <a:t>43a—sin…</a:t>
            </a:r>
            <a:endParaRPr lang="en-US" dirty="0">
              <a:solidFill>
                <a:schemeClr val="bg1"/>
              </a:solidFill>
              <a:latin typeface="Arial" charset="0"/>
              <a:ea typeface="ヒラギノ角ゴ Pro W3" charset="0"/>
              <a:cs typeface="ヒラギノ角ゴ Pro W3" charset="0"/>
            </a:endParaRPr>
          </a:p>
        </p:txBody>
      </p:sp>
      <p:sp>
        <p:nvSpPr>
          <p:cNvPr id="10" name="Title 1"/>
          <p:cNvSpPr txBox="1">
            <a:spLocks/>
          </p:cNvSpPr>
          <p:nvPr/>
        </p:nvSpPr>
        <p:spPr bwMode="auto">
          <a:xfrm>
            <a:off x="5040560" y="1952836"/>
            <a:ext cx="4103440"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lgn="l">
              <a:defRPr/>
            </a:pPr>
            <a:r>
              <a:rPr lang="en-US" b="1" dirty="0">
                <a:solidFill>
                  <a:srgbClr val="FFFFFF"/>
                </a:solidFill>
                <a:effectLst>
                  <a:glow rad="139700">
                    <a:schemeClr val="tx1"/>
                  </a:glow>
                </a:effectLst>
              </a:rPr>
              <a:t>…to never sin!</a:t>
            </a:r>
            <a:endParaRPr lang="en-US" dirty="0">
              <a:solidFill>
                <a:schemeClr val="bg1"/>
              </a:solidFill>
              <a:latin typeface="Arial" charset="0"/>
              <a:ea typeface="ヒラギノ角ゴ Pro W3" charset="0"/>
              <a:cs typeface="ヒラギノ角ゴ Pro W3" charset="0"/>
            </a:endParaRPr>
          </a:p>
        </p:txBody>
      </p:sp>
      <p:sp>
        <p:nvSpPr>
          <p:cNvPr id="11" name="Right Arrow 10"/>
          <p:cNvSpPr>
            <a:spLocks noChangeArrowheads="1"/>
          </p:cNvSpPr>
          <p:nvPr/>
        </p:nvSpPr>
        <p:spPr bwMode="auto">
          <a:xfrm>
            <a:off x="4608513" y="2060575"/>
            <a:ext cx="720725" cy="720725"/>
          </a:xfrm>
          <a:prstGeom prst="rightArrow">
            <a:avLst>
              <a:gd name="adj1" fmla="val 50000"/>
              <a:gd name="adj2" fmla="val 50000"/>
            </a:avLst>
          </a:prstGeom>
          <a:solidFill>
            <a:schemeClr val="accent1"/>
          </a:solidFill>
          <a:ln w="9525">
            <a:solidFill>
              <a:schemeClr val="tx1"/>
            </a:solidFill>
            <a:round/>
            <a:headEnd/>
            <a:tailEnd/>
          </a:ln>
        </p:spPr>
        <p:txBody>
          <a:bodyPr/>
          <a:lstStyle/>
          <a:p>
            <a:endParaRPr lang="en-US"/>
          </a:p>
        </p:txBody>
      </p:sp>
      <p:sp>
        <p:nvSpPr>
          <p:cNvPr id="12" name="Title 1"/>
          <p:cNvSpPr txBox="1">
            <a:spLocks/>
          </p:cNvSpPr>
          <p:nvPr/>
        </p:nvSpPr>
        <p:spPr bwMode="auto">
          <a:xfrm>
            <a:off x="163117" y="2824132"/>
            <a:ext cx="4032448"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lgn="l">
              <a:defRPr/>
            </a:pPr>
            <a:r>
              <a:rPr lang="en-US" b="1" dirty="0">
                <a:solidFill>
                  <a:srgbClr val="FFFFFF"/>
                </a:solidFill>
                <a:effectLst>
                  <a:glow rad="139700">
                    <a:schemeClr val="tx1"/>
                  </a:glow>
                </a:effectLst>
              </a:rPr>
              <a:t>43b—weak…</a:t>
            </a:r>
            <a:endParaRPr lang="en-US" dirty="0">
              <a:solidFill>
                <a:schemeClr val="bg1"/>
              </a:solidFill>
              <a:latin typeface="Arial" charset="0"/>
              <a:ea typeface="ヒラギノ角ゴ Pro W3" charset="0"/>
              <a:cs typeface="ヒラギノ角ゴ Pro W3" charset="0"/>
            </a:endParaRPr>
          </a:p>
        </p:txBody>
      </p:sp>
      <p:sp>
        <p:nvSpPr>
          <p:cNvPr id="13" name="Title 1"/>
          <p:cNvSpPr txBox="1">
            <a:spLocks/>
          </p:cNvSpPr>
          <p:nvPr/>
        </p:nvSpPr>
        <p:spPr bwMode="auto">
          <a:xfrm>
            <a:off x="5040560" y="2816932"/>
            <a:ext cx="4103440"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lgn="l">
              <a:defRPr/>
            </a:pPr>
            <a:r>
              <a:rPr lang="en-US" b="1" dirty="0">
                <a:solidFill>
                  <a:srgbClr val="FFFFFF"/>
                </a:solidFill>
                <a:effectLst>
                  <a:glow rad="139700">
                    <a:schemeClr val="tx1"/>
                  </a:glow>
                </a:effectLst>
              </a:rPr>
              <a:t>…to powerful!</a:t>
            </a:r>
            <a:endParaRPr lang="en-US" dirty="0">
              <a:solidFill>
                <a:schemeClr val="bg1"/>
              </a:solidFill>
              <a:latin typeface="Arial" charset="0"/>
              <a:ea typeface="ヒラギノ角ゴ Pro W3" charset="0"/>
              <a:cs typeface="ヒラギノ角ゴ Pro W3" charset="0"/>
            </a:endParaRPr>
          </a:p>
        </p:txBody>
      </p:sp>
      <p:sp>
        <p:nvSpPr>
          <p:cNvPr id="14" name="Right Arrow 13"/>
          <p:cNvSpPr>
            <a:spLocks noChangeArrowheads="1"/>
          </p:cNvSpPr>
          <p:nvPr/>
        </p:nvSpPr>
        <p:spPr bwMode="auto">
          <a:xfrm>
            <a:off x="4608513" y="2924175"/>
            <a:ext cx="720725" cy="720725"/>
          </a:xfrm>
          <a:prstGeom prst="rightArrow">
            <a:avLst>
              <a:gd name="adj1" fmla="val 50000"/>
              <a:gd name="adj2" fmla="val 50000"/>
            </a:avLst>
          </a:prstGeom>
          <a:solidFill>
            <a:schemeClr val="accent1"/>
          </a:solidFill>
          <a:ln w="9525">
            <a:solidFill>
              <a:schemeClr val="tx1"/>
            </a:solidFill>
            <a:round/>
            <a:headEnd/>
            <a:tailEnd/>
          </a:ln>
        </p:spPr>
        <p:txBody>
          <a:bodyPr/>
          <a:lstStyle/>
          <a:p>
            <a:endParaRPr lang="en-US"/>
          </a:p>
        </p:txBody>
      </p:sp>
      <p:sp>
        <p:nvSpPr>
          <p:cNvPr id="15" name="Title 1"/>
          <p:cNvSpPr txBox="1">
            <a:spLocks/>
          </p:cNvSpPr>
          <p:nvPr/>
        </p:nvSpPr>
        <p:spPr bwMode="auto">
          <a:xfrm>
            <a:off x="163116" y="3673826"/>
            <a:ext cx="4696915"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lgn="l">
              <a:defRPr/>
            </a:pPr>
            <a:r>
              <a:rPr lang="en-US" b="1" dirty="0">
                <a:solidFill>
                  <a:srgbClr val="FFFFFF"/>
                </a:solidFill>
                <a:effectLst>
                  <a:glow rad="139700">
                    <a:schemeClr val="tx1"/>
                  </a:glow>
                </a:effectLst>
              </a:rPr>
              <a:t>44a—physical…</a:t>
            </a:r>
            <a:endParaRPr lang="en-US" dirty="0">
              <a:solidFill>
                <a:schemeClr val="bg1"/>
              </a:solidFill>
              <a:latin typeface="Arial" charset="0"/>
              <a:ea typeface="ヒラギノ角ゴ Pro W3" charset="0"/>
              <a:cs typeface="ヒラギノ角ゴ Pro W3" charset="0"/>
            </a:endParaRPr>
          </a:p>
        </p:txBody>
      </p:sp>
      <p:sp>
        <p:nvSpPr>
          <p:cNvPr id="16" name="Title 1"/>
          <p:cNvSpPr txBox="1">
            <a:spLocks/>
          </p:cNvSpPr>
          <p:nvPr/>
        </p:nvSpPr>
        <p:spPr bwMode="auto">
          <a:xfrm>
            <a:off x="5040560" y="3681028"/>
            <a:ext cx="4103440"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lgn="l">
              <a:defRPr/>
            </a:pPr>
            <a:r>
              <a:rPr lang="en-US" b="1" dirty="0">
                <a:solidFill>
                  <a:srgbClr val="FFFFFF"/>
                </a:solidFill>
                <a:effectLst>
                  <a:glow rad="139700">
                    <a:schemeClr val="tx1"/>
                  </a:glow>
                </a:effectLst>
              </a:rPr>
              <a:t>…to spiritual!</a:t>
            </a:r>
            <a:endParaRPr lang="en-US" dirty="0">
              <a:solidFill>
                <a:schemeClr val="bg1"/>
              </a:solidFill>
              <a:latin typeface="Arial" charset="0"/>
              <a:ea typeface="ヒラギノ角ゴ Pro W3" charset="0"/>
              <a:cs typeface="ヒラギノ角ゴ Pro W3" charset="0"/>
            </a:endParaRPr>
          </a:p>
        </p:txBody>
      </p:sp>
      <p:sp>
        <p:nvSpPr>
          <p:cNvPr id="17" name="Right Arrow 16"/>
          <p:cNvSpPr>
            <a:spLocks noChangeArrowheads="1"/>
          </p:cNvSpPr>
          <p:nvPr/>
        </p:nvSpPr>
        <p:spPr bwMode="auto">
          <a:xfrm>
            <a:off x="4608513" y="3789363"/>
            <a:ext cx="720725" cy="719137"/>
          </a:xfrm>
          <a:prstGeom prst="rightArrow">
            <a:avLst>
              <a:gd name="adj1" fmla="val 50000"/>
              <a:gd name="adj2" fmla="val 50110"/>
            </a:avLst>
          </a:prstGeom>
          <a:solidFill>
            <a:schemeClr val="accent1"/>
          </a:solidFill>
          <a:ln w="9525">
            <a:solidFill>
              <a:schemeClr val="tx1"/>
            </a:solidFill>
            <a:round/>
            <a:headEnd/>
            <a:tailEnd/>
          </a:ln>
        </p:spPr>
        <p:txBody>
          <a:bodyPr/>
          <a:lstStyle/>
          <a:p>
            <a:endParaRPr lang="en-US"/>
          </a:p>
        </p:txBody>
      </p:sp>
      <p:pic>
        <p:nvPicPr>
          <p:cNvPr id="108559"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43450"/>
            <a:ext cx="9144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2" presetClass="entr" presetSubtype="8"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45058" name="Title 1"/>
          <p:cNvSpPr>
            <a:spLocks noGrp="1"/>
          </p:cNvSpPr>
          <p:nvPr>
            <p:ph type="title"/>
          </p:nvPr>
        </p:nvSpPr>
        <p:spPr>
          <a:xfrm>
            <a:off x="0" y="188913"/>
            <a:ext cx="7772400" cy="1143000"/>
          </a:xfrm>
        </p:spPr>
        <p:txBody>
          <a:bodyPr/>
          <a:lstStyle/>
          <a:p>
            <a:pPr algn="l"/>
            <a:r>
              <a:rPr lang="en-US" b="1" dirty="0">
                <a:solidFill>
                  <a:schemeClr val="bg1"/>
                </a:solidFill>
                <a:latin typeface="Arial" charset="0"/>
                <a:ea typeface="ヒラギノ角ゴ Pro W3" charset="0"/>
                <a:cs typeface="ヒラギノ角ゴ Pro W3" charset="0"/>
              </a:rPr>
              <a:t>March 2013 at FAU</a:t>
            </a:r>
          </a:p>
        </p:txBody>
      </p:sp>
      <p:pic>
        <p:nvPicPr>
          <p:cNvPr id="45059" name="Picture 2" descr="Professor Poole-500x28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484313"/>
            <a:ext cx="9210676" cy="517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a:latin typeface="Arial" charset="0"/>
                <a:ea typeface="ヒラギノ角ゴ Pro W3" charset="0"/>
                <a:cs typeface="ヒラギノ角ゴ Pro W3" charset="0"/>
              </a:rPr>
              <a:t>Black</a:t>
            </a:r>
          </a:p>
        </p:txBody>
      </p:sp>
      <p:pic>
        <p:nvPicPr>
          <p:cNvPr id="109570" name="Content Placeholder 1"/>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
        <p:nvSpPr>
          <p:cNvPr id="10957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3" name="Pictur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267075"/>
            <a:ext cx="4787900" cy="359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Title 1"/>
          <p:cNvSpPr>
            <a:spLocks noGrp="1"/>
          </p:cNvSpPr>
          <p:nvPr>
            <p:ph type="ctrTitle"/>
          </p:nvPr>
        </p:nvSpPr>
        <p:spPr>
          <a:xfrm>
            <a:off x="0" y="0"/>
            <a:ext cx="2209800" cy="381000"/>
          </a:xfrm>
        </p:spPr>
        <p:txBody>
          <a:bodyPr/>
          <a:lstStyle/>
          <a:p>
            <a:pPr eaLnBrk="1" hangingPunct="1"/>
            <a:r>
              <a:rPr lang="en-US" sz="1800">
                <a:latin typeface="Arial" charset="0"/>
                <a:ea typeface="ヒラギノ角ゴ Pro W3" charset="0"/>
                <a:cs typeface="ヒラギノ角ゴ Pro W3" charset="0"/>
              </a:rPr>
              <a:t>LORD of Lords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2"/>
          <p:cNvSpPr>
            <a:spLocks noGrp="1"/>
          </p:cNvSpPr>
          <p:nvPr>
            <p:ph type="title" idx="4294967295"/>
          </p:nvPr>
        </p:nvSpPr>
        <p:spPr/>
        <p:txBody>
          <a:bodyPr/>
          <a:lstStyle/>
          <a:p>
            <a:pPr eaLnBrk="1" hangingPunct="1"/>
            <a:r>
              <a:rPr lang="en-US">
                <a:latin typeface="Arial" charset="0"/>
                <a:ea typeface="ヒラギノ角ゴ Pro W3" charset="0"/>
                <a:cs typeface="ヒラギノ角ゴ Pro W3" charset="0"/>
              </a:rPr>
              <a:t>We shall not all sleep…</a:t>
            </a:r>
          </a:p>
        </p:txBody>
      </p:sp>
      <p:pic>
        <p:nvPicPr>
          <p:cNvPr id="111618" name="Picture 1" descr="we_shall_not_all_sleep_tshirt-p2357729086858408741ivl_21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0" name="Rectangle 3"/>
          <p:cNvSpPr>
            <a:spLocks noGrp="1" noChangeArrowheads="1"/>
          </p:cNvSpPr>
          <p:nvPr>
            <p:ph type="title" idx="4294967295"/>
          </p:nvPr>
        </p:nvSpPr>
        <p:spPr/>
        <p:txBody>
          <a:bodyPr/>
          <a:lstStyle/>
          <a:p>
            <a:pPr eaLnBrk="1" hangingPunct="1"/>
            <a:r>
              <a:rPr lang="en-US">
                <a:latin typeface="Arial" charset="0"/>
                <a:ea typeface="ヒラギノ角ゴ Pro W3" charset="0"/>
                <a:cs typeface="ヒラギノ角ゴ Pro W3" charset="0"/>
              </a:rPr>
              <a:t>We will join him in the clouds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p:txBody>
          <a:bodyPr/>
          <a:lstStyle/>
          <a:p>
            <a:r>
              <a:rPr lang="en-US">
                <a:latin typeface="Arial" charset="0"/>
                <a:ea typeface="ヒラギノ角ゴ Pro W3" charset="0"/>
                <a:cs typeface="ヒラギノ角ゴ Pro W3" charset="0"/>
              </a:rPr>
              <a:t>Black</a:t>
            </a:r>
          </a:p>
        </p:txBody>
      </p:sp>
      <p:sp>
        <p:nvSpPr>
          <p:cNvPr id="116738"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pic>
        <p:nvPicPr>
          <p:cNvPr id="116739" name="Content Placeholder 4" descr="rapture3.jpg"/>
          <p:cNvPicPr>
            <a:picLocks noGrp="1" noChangeAspect="1"/>
          </p:cNvPicPr>
          <p:nvPr>
            <p:ph idx="1"/>
          </p:nvPr>
        </p:nvPicPr>
        <p:blipFill>
          <a:blip r:embed="rId3" cstate="screen">
            <a:extLst>
              <a:ext uri="{28A0092B-C50C-407E-A947-70E740481C1C}">
                <a14:useLocalDpi xmlns:a14="http://schemas.microsoft.com/office/drawing/2010/main"/>
              </a:ext>
            </a:extLst>
          </a:blip>
          <a:srcRect l="-1421" r="-32"/>
          <a:stretch>
            <a:fillRect/>
          </a:stretch>
        </p:blipFill>
        <p:spPr>
          <a:xfrm>
            <a:off x="-152400" y="0"/>
            <a:ext cx="9271000" cy="68580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7762" name="Title 1"/>
          <p:cNvSpPr>
            <a:spLocks noGrp="1"/>
          </p:cNvSpPr>
          <p:nvPr>
            <p:ph type="ctrTitle"/>
          </p:nvPr>
        </p:nvSpPr>
        <p:spPr>
          <a:xfrm>
            <a:off x="0" y="5943600"/>
            <a:ext cx="3429000" cy="914400"/>
          </a:xfrm>
        </p:spPr>
        <p:txBody>
          <a:bodyPr/>
          <a:lstStyle/>
          <a:p>
            <a:r>
              <a:rPr lang="en-US" sz="2800">
                <a:latin typeface="Arial" charset="0"/>
                <a:ea typeface="ヒラギノ角ゴ Pro W3" charset="0"/>
                <a:cs typeface="ヒラギノ角ゴ Pro W3" charset="0"/>
              </a:rPr>
              <a:t>1 Cor 15:55 Text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3" descr="christruleswor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Title 1"/>
          <p:cNvSpPr>
            <a:spLocks noGrp="1"/>
          </p:cNvSpPr>
          <p:nvPr>
            <p:ph type="title"/>
          </p:nvPr>
        </p:nvSpPr>
        <p:spPr>
          <a:xfrm>
            <a:off x="20608" y="1085088"/>
            <a:ext cx="6944072" cy="2590800"/>
          </a:xfrm>
        </p:spPr>
        <p:txBody>
          <a:bodyPr/>
          <a:lstStyle/>
          <a:p>
            <a:pPr marL="757238" indent="-757238" algn="l">
              <a:defRPr/>
            </a:pPr>
            <a:r>
              <a:rPr lang="en-US" sz="4000" b="1" dirty="0">
                <a:solidFill>
                  <a:srgbClr val="FFFFFF"/>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rPr>
              <a:t>III. Our future resurrection should spur us to serve Him </a:t>
            </a:r>
            <a:r>
              <a:rPr lang="en-US" sz="4000" b="1" dirty="0">
                <a:solidFill>
                  <a:srgbClr val="FFFF00"/>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rPr>
              <a:t>confidently </a:t>
            </a:r>
            <a:r>
              <a:rPr lang="en-US" sz="4000" b="1" dirty="0">
                <a:solidFill>
                  <a:srgbClr val="FFFFFF"/>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rPr>
              <a:t>now </a:t>
            </a:r>
            <a:br>
              <a:rPr lang="en-US" sz="4000" b="1" dirty="0">
                <a:solidFill>
                  <a:srgbClr val="FFFFFF"/>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rPr>
            </a:br>
            <a:r>
              <a:rPr lang="en-US" sz="4000" b="1" dirty="0">
                <a:solidFill>
                  <a:srgbClr val="FFFFFF"/>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rPr>
              <a:t>(1 Cor 15:58). </a:t>
            </a:r>
          </a:p>
        </p:txBody>
      </p:sp>
      <p:sp>
        <p:nvSpPr>
          <p:cNvPr id="6" name="Title 2"/>
          <p:cNvSpPr txBox="1">
            <a:spLocks/>
          </p:cNvSpPr>
          <p:nvPr/>
        </p:nvSpPr>
        <p:spPr bwMode="auto">
          <a:xfrm>
            <a:off x="0" y="3651920"/>
            <a:ext cx="9144000" cy="9144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 Stand firm in the resurrection</a:t>
            </a:r>
          </a:p>
        </p:txBody>
      </p:sp>
      <p:sp>
        <p:nvSpPr>
          <p:cNvPr id="7" name="Title 2"/>
          <p:cNvSpPr txBox="1">
            <a:spLocks/>
          </p:cNvSpPr>
          <p:nvPr/>
        </p:nvSpPr>
        <p:spPr bwMode="auto">
          <a:xfrm>
            <a:off x="0" y="4337720"/>
            <a:ext cx="9144000" cy="9144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 Don</a:t>
            </a:r>
            <a:r>
              <a:rPr kumimoji="0" lang="fr-FR" altLang="ja-JP"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a:t>
            </a: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t let anyone shake your faith</a:t>
            </a:r>
          </a:p>
        </p:txBody>
      </p:sp>
      <p:sp>
        <p:nvSpPr>
          <p:cNvPr id="8" name="Title 2"/>
          <p:cNvSpPr txBox="1">
            <a:spLocks/>
          </p:cNvSpPr>
          <p:nvPr/>
        </p:nvSpPr>
        <p:spPr bwMode="auto">
          <a:xfrm>
            <a:off x="0" y="5023520"/>
            <a:ext cx="9144000" cy="9144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 Serve Christ wholeheartedly </a:t>
            </a:r>
          </a:p>
        </p:txBody>
      </p:sp>
      <p:sp>
        <p:nvSpPr>
          <p:cNvPr id="9" name="Title 2">
            <a:extLst>
              <a:ext uri="{FF2B5EF4-FFF2-40B4-BE49-F238E27FC236}">
                <a16:creationId xmlns:a16="http://schemas.microsoft.com/office/drawing/2014/main" id="{3099F4EE-7E25-3643-9F54-1FD65DEAFDDB}"/>
              </a:ext>
            </a:extLst>
          </p:cNvPr>
          <p:cNvSpPr txBox="1">
            <a:spLocks/>
          </p:cNvSpPr>
          <p:nvPr/>
        </p:nvSpPr>
        <p:spPr bwMode="auto">
          <a:xfrm>
            <a:off x="-38100" y="5749280"/>
            <a:ext cx="7848600" cy="9144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 You</a:t>
            </a:r>
            <a:r>
              <a:rPr kumimoji="0" lang="fr-FR" altLang="ja-JP"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a:t>
            </a:r>
            <a:r>
              <a:rPr kumimoji="0" lang="en-US" sz="4000" b="1" i="0" u="none" strike="noStrike" kern="1200" cap="none" spc="0" normalizeH="0" baseline="0" noProof="0" dirty="0" err="1">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ll</a:t>
            </a: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 be rewarded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Arial" charset="0"/>
                <a:ea typeface="ヒラギノ角ゴ Pro W3" charset="0"/>
                <a:cs typeface="ヒラギノ角ゴ Pro W3" charset="0"/>
              </a:rPr>
              <a:t>He is not here – for he is risen</a:t>
            </a:r>
          </a:p>
        </p:txBody>
      </p:sp>
      <p:pic>
        <p:nvPicPr>
          <p:cNvPr id="53250" name="Content Placeholder 3" descr="Garden Tomb Door.jpg"/>
          <p:cNvPicPr>
            <a:picLocks noGrp="1" noChangeAspect="1"/>
          </p:cNvPicPr>
          <p:nvPr>
            <p:ph idx="1"/>
          </p:nvPr>
        </p:nvPicPr>
        <p:blipFill>
          <a:blip r:embed="rId3" cstate="screen">
            <a:extLst>
              <a:ext uri="{28A0092B-C50C-407E-A947-70E740481C1C}">
                <a14:useLocalDpi xmlns:a14="http://schemas.microsoft.com/office/drawing/2010/main"/>
              </a:ext>
            </a:extLst>
          </a:blip>
          <a:srcRect r="-608"/>
          <a:stretch>
            <a:fillRect/>
          </a:stretch>
        </p:blipFill>
        <p:spPr>
          <a:xfrm>
            <a:off x="0" y="0"/>
            <a:ext cx="9220200" cy="6858000"/>
          </a:xfrm>
        </p:spPr>
      </p:pic>
      <p:sp>
        <p:nvSpPr>
          <p:cNvPr id="5" name="Title 1"/>
          <p:cNvSpPr txBox="1">
            <a:spLocks/>
          </p:cNvSpPr>
          <p:nvPr/>
        </p:nvSpPr>
        <p:spPr bwMode="auto">
          <a:xfrm>
            <a:off x="457200" y="5410200"/>
            <a:ext cx="8229600" cy="1447800"/>
          </a:xfrm>
          <a:prstGeom prst="rect">
            <a:avLst/>
          </a:prstGeom>
          <a:solidFill>
            <a:schemeClr val="tx1"/>
          </a:solidFill>
          <a:ln w="9525">
            <a:noFill/>
            <a:miter lim="800000"/>
            <a:headEnd/>
            <a:tailEnd/>
          </a:ln>
        </p:spPr>
        <p:txBody>
          <a:bodyPr anchor="ctr"/>
          <a:lstStyle>
            <a:defPPr>
              <a:defRPr lang="en-US"/>
            </a:defPPr>
            <a:lvl1pPr algn="ctr">
              <a:defRPr sz="4400" b="1">
                <a:solidFill>
                  <a:schemeClr val="bg1"/>
                </a:solidFill>
              </a:defRPr>
            </a:lvl1pPr>
            <a:lvl2pPr marL="37931725" indent="-37474525"/>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a:t>What</a:t>
            </a:r>
            <a:r>
              <a:rPr lang="fr-FR" altLang="ja-JP" dirty="0"/>
              <a:t>'</a:t>
            </a:r>
            <a:r>
              <a:rPr lang="en-US" dirty="0"/>
              <a:t>s so important </a:t>
            </a:r>
            <a:r>
              <a:rPr lang="en-US"/>
              <a:t>about Christ</a:t>
            </a:r>
            <a:r>
              <a:rPr lang="fr-FR" altLang="ja-JP" dirty="0"/>
              <a:t>'</a:t>
            </a:r>
            <a:r>
              <a:rPr lang="en-US" dirty="0"/>
              <a:t>s resurrection?</a:t>
            </a:r>
          </a:p>
        </p:txBody>
      </p:sp>
    </p:spTree>
    <p:extLst>
      <p:ext uri="{BB962C8B-B14F-4D97-AF65-F5344CB8AC3E}">
        <p14:creationId xmlns:p14="http://schemas.microsoft.com/office/powerpoint/2010/main" val="417230214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Title 1"/>
          <p:cNvSpPr>
            <a:spLocks noGrp="1"/>
          </p:cNvSpPr>
          <p:nvPr>
            <p:ph type="ctrTitle"/>
          </p:nvPr>
        </p:nvSpPr>
        <p:spPr>
          <a:xfrm>
            <a:off x="0" y="4572000"/>
            <a:ext cx="9144000" cy="2286000"/>
          </a:xfrm>
          <a:effectLst>
            <a:outerShdw blurRad="50800" dist="38100" dir="2700000">
              <a:srgbClr val="000000">
                <a:alpha val="43000"/>
              </a:srgbClr>
            </a:outerShdw>
          </a:effectLst>
        </p:spPr>
        <p:txBody>
          <a:bodyPr/>
          <a:lstStyle/>
          <a:p>
            <a:pPr>
              <a:defRPr/>
            </a:pPr>
            <a:r>
              <a:rPr lang="en-US" b="1" dirty="0">
                <a:solidFill>
                  <a:schemeClr val="bg1"/>
                </a:solidFill>
                <a:effectLst>
                  <a:glow rad="228600">
                    <a:schemeClr val="accent4">
                      <a:satMod val="175000"/>
                      <a:alpha val="78000"/>
                    </a:schemeClr>
                  </a:glow>
                  <a:outerShdw dist="88900" dir="2700000" algn="tl" rotWithShape="0">
                    <a:srgbClr val="000000"/>
                  </a:outerShdw>
                </a:effectLst>
                <a:latin typeface="Arial" charset="0"/>
                <a:ea typeface="ヒラギノ角ゴ Pro W3" charset="0"/>
                <a:cs typeface="ヒラギノ角ゴ Pro W3" charset="0"/>
              </a:rPr>
              <a:t>Since Christ </a:t>
            </a:r>
            <a:r>
              <a:rPr lang="en-US" sz="5400" b="1" i="1" dirty="0">
                <a:solidFill>
                  <a:schemeClr val="bg1"/>
                </a:solidFill>
                <a:effectLst>
                  <a:glow rad="228600">
                    <a:schemeClr val="accent4">
                      <a:satMod val="175000"/>
                      <a:alpha val="78000"/>
                    </a:schemeClr>
                  </a:glow>
                  <a:outerShdw dist="88900" dir="2700000" algn="tl" rotWithShape="0">
                    <a:srgbClr val="000000"/>
                  </a:outerShdw>
                </a:effectLst>
                <a:latin typeface="Arial" charset="0"/>
                <a:ea typeface="ヒラギノ角ゴ Pro W3" charset="0"/>
                <a:cs typeface="ヒラギノ角ゴ Pro W3" charset="0"/>
              </a:rPr>
              <a:t>rose</a:t>
            </a:r>
            <a:r>
              <a:rPr lang="en-US" b="1" dirty="0">
                <a:solidFill>
                  <a:schemeClr val="bg1"/>
                </a:solidFill>
                <a:effectLst>
                  <a:glow rad="228600">
                    <a:schemeClr val="accent4">
                      <a:satMod val="175000"/>
                      <a:alpha val="78000"/>
                    </a:schemeClr>
                  </a:glow>
                  <a:outerShdw dist="88900" dir="2700000" algn="tl" rotWithShape="0">
                    <a:srgbClr val="000000"/>
                  </a:outerShdw>
                </a:effectLst>
                <a:latin typeface="Arial" charset="0"/>
                <a:ea typeface="ヒラギノ角ゴ Pro W3" charset="0"/>
                <a:cs typeface="ヒラギノ角ゴ Pro W3" charset="0"/>
              </a:rPr>
              <a:t>, you will too!  So </a:t>
            </a:r>
            <a:r>
              <a:rPr lang="en-US" b="1" dirty="0">
                <a:solidFill>
                  <a:srgbClr val="FFFF00"/>
                </a:solidFill>
                <a:effectLst>
                  <a:glow rad="228600">
                    <a:schemeClr val="accent4">
                      <a:satMod val="175000"/>
                      <a:alpha val="78000"/>
                    </a:schemeClr>
                  </a:glow>
                  <a:outerShdw dist="88900" dir="2700000" algn="tl" rotWithShape="0">
                    <a:srgbClr val="000000"/>
                  </a:outerShdw>
                </a:effectLst>
                <a:latin typeface="Arial" charset="0"/>
                <a:ea typeface="ヒラギノ角ゴ Pro W3" charset="0"/>
                <a:cs typeface="ヒラギノ角ゴ Pro W3" charset="0"/>
              </a:rPr>
              <a:t>live like </a:t>
            </a:r>
            <a:r>
              <a:rPr lang="en-US" b="1" dirty="0">
                <a:solidFill>
                  <a:schemeClr val="bg1"/>
                </a:solidFill>
                <a:effectLst>
                  <a:glow rad="228600">
                    <a:schemeClr val="accent4">
                      <a:satMod val="175000"/>
                      <a:alpha val="78000"/>
                    </a:schemeClr>
                  </a:glow>
                  <a:outerShdw dist="88900" dir="2700000" algn="tl" rotWithShape="0">
                    <a:srgbClr val="000000"/>
                  </a:outerShdw>
                </a:effectLst>
                <a:latin typeface="Arial" charset="0"/>
                <a:ea typeface="ヒラギノ角ゴ Pro W3" charset="0"/>
                <a:cs typeface="ヒラギノ角ゴ Pro W3" charset="0"/>
              </a:rPr>
              <a:t>it!</a:t>
            </a:r>
          </a:p>
        </p:txBody>
      </p:sp>
      <p:sp>
        <p:nvSpPr>
          <p:cNvPr id="3" name="Title 1"/>
          <p:cNvSpPr txBox="1">
            <a:spLocks/>
          </p:cNvSpPr>
          <p:nvPr/>
        </p:nvSpPr>
        <p:spPr bwMode="auto">
          <a:xfrm>
            <a:off x="0" y="0"/>
            <a:ext cx="9144000" cy="7620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4400" b="1" i="1">
                <a:solidFill>
                  <a:schemeClr val="bg1"/>
                </a:solidFill>
                <a:effectLst>
                  <a:outerShdw dist="88900" dir="2700000" algn="tl" rotWithShape="0">
                    <a:srgbClr val="000000"/>
                  </a:outerShdw>
                </a:effectLst>
              </a:rPr>
              <a:t>The Main Idea…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124930" name="Title 1"/>
          <p:cNvSpPr>
            <a:spLocks noGrp="1"/>
          </p:cNvSpPr>
          <p:nvPr>
            <p:ph type="title"/>
          </p:nvPr>
        </p:nvSpPr>
        <p:spPr>
          <a:xfrm>
            <a:off x="685800" y="44450"/>
            <a:ext cx="7772400" cy="1143000"/>
          </a:xfrm>
        </p:spPr>
        <p:txBody>
          <a:bodyPr/>
          <a:lstStyle/>
          <a:p>
            <a:r>
              <a:rPr lang="en-US" sz="6000" b="1">
                <a:solidFill>
                  <a:srgbClr val="FFFFFF"/>
                </a:solidFill>
                <a:latin typeface="Arial" charset="0"/>
                <a:ea typeface="ヒラギノ角ゴ Pro W3" charset="0"/>
                <a:cs typeface="ヒラギノ角ゴ Pro W3" charset="0"/>
              </a:rPr>
              <a:t>Resurrection life!</a:t>
            </a:r>
          </a:p>
        </p:txBody>
      </p:sp>
      <p:pic>
        <p:nvPicPr>
          <p:cNvPr id="1249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341438"/>
            <a:ext cx="50800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80063" y="1341438"/>
            <a:ext cx="3213100" cy="406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3" name="Title 1"/>
          <p:cNvSpPr txBox="1">
            <a:spLocks/>
          </p:cNvSpPr>
          <p:nvPr/>
        </p:nvSpPr>
        <p:spPr bwMode="auto">
          <a:xfrm>
            <a:off x="0" y="4941888"/>
            <a:ext cx="9144000" cy="193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200" b="1">
                <a:solidFill>
                  <a:srgbClr val="FFFFFF"/>
                </a:solidFill>
              </a:rPr>
              <a:t>"…stand firm…give yourself fully to the work of the Lord, because you know that your labor in the Lord is not in vain" (15:58 </a:t>
            </a:r>
            <a:r>
              <a:rPr lang="en-US" b="1">
                <a:solidFill>
                  <a:srgbClr val="FFFFFF"/>
                </a:solidFill>
              </a:rPr>
              <a:t>NIV</a:t>
            </a:r>
            <a:r>
              <a:rPr lang="en-US" sz="3200" b="1">
                <a:solidFill>
                  <a:srgbClr val="FFFFFF"/>
                </a:solidFill>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46082" name="Title 1"/>
          <p:cNvSpPr>
            <a:spLocks noGrp="1"/>
          </p:cNvSpPr>
          <p:nvPr>
            <p:ph type="title"/>
          </p:nvPr>
        </p:nvSpPr>
        <p:spPr>
          <a:xfrm>
            <a:off x="0" y="188913"/>
            <a:ext cx="7772400" cy="1143000"/>
          </a:xfrm>
        </p:spPr>
        <p:txBody>
          <a:bodyPr/>
          <a:lstStyle/>
          <a:p>
            <a:pPr algn="l"/>
            <a:r>
              <a:rPr lang="en-US" b="1" dirty="0">
                <a:solidFill>
                  <a:schemeClr val="bg1"/>
                </a:solidFill>
                <a:latin typeface="Arial" charset="0"/>
                <a:ea typeface="ヒラギノ角ゴ Pro W3" charset="0"/>
                <a:cs typeface="ヒラギノ角ゴ Pro W3" charset="0"/>
              </a:rPr>
              <a:t>March 2013 at FAU</a:t>
            </a:r>
          </a:p>
        </p:txBody>
      </p:sp>
      <p:pic>
        <p:nvPicPr>
          <p:cNvPr id="46083" name="Picture 1" descr="stomp on jesus photo88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35125"/>
            <a:ext cx="7772400" cy="520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FAU-student-Ryan-Rotela-suspended-for-not-stomping-on-paper-with-Jesus-written-on-i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87675" y="1412875"/>
            <a:ext cx="5857875" cy="3286125"/>
          </a:xfrm>
          <a:prstGeom prst="rect">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a:latin typeface="Arial" charset="0"/>
                <a:ea typeface="ヒラギノ角ゴ Pro W3" charset="0"/>
                <a:cs typeface="ヒラギノ角ゴ Pro W3" charset="0"/>
              </a:rPr>
              <a:t>Black</a:t>
            </a:r>
          </a:p>
        </p:txBody>
      </p:sp>
      <p:sp>
        <p:nvSpPr>
          <p:cNvPr id="125954" name="Content Placeholder 2"/>
          <p:cNvSpPr>
            <a:spLocks noGrp="1"/>
          </p:cNvSpPr>
          <p:nvPr>
            <p:ph idx="1"/>
          </p:nvPr>
        </p:nvSpPr>
        <p:spPr/>
        <p:txBody>
          <a:bodyPr/>
          <a:lstStyle/>
          <a:p>
            <a:endParaRPr lang="en-US">
              <a:latin typeface="Arial" charset="0"/>
              <a:ea typeface="ヒラギノ角ゴ Pro W3" charset="0"/>
              <a:cs typeface="ヒラギノ角ゴ Pro W3" charset="0"/>
            </a:endParaRPr>
          </a:p>
        </p:txBody>
      </p:sp>
      <p:sp>
        <p:nvSpPr>
          <p:cNvPr id="12595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39615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47106" name="Title 1"/>
          <p:cNvSpPr>
            <a:spLocks noGrp="1"/>
          </p:cNvSpPr>
          <p:nvPr>
            <p:ph type="title"/>
          </p:nvPr>
        </p:nvSpPr>
        <p:spPr>
          <a:xfrm>
            <a:off x="0" y="188913"/>
            <a:ext cx="5651500" cy="1143000"/>
          </a:xfrm>
        </p:spPr>
        <p:txBody>
          <a:bodyPr/>
          <a:lstStyle/>
          <a:p>
            <a:pPr algn="l"/>
            <a:r>
              <a:rPr lang="en-US" b="1" dirty="0">
                <a:solidFill>
                  <a:schemeClr val="bg1"/>
                </a:solidFill>
                <a:latin typeface="Arial" charset="0"/>
                <a:ea typeface="ヒラギノ角ゴ Pro W3" charset="0"/>
                <a:cs typeface="ヒラギノ角ゴ Pro W3" charset="0"/>
              </a:rPr>
              <a:t>March 2013 at FAU</a:t>
            </a:r>
            <a:r>
              <a:rPr lang="en-US" b="1" dirty="0">
                <a:solidFill>
                  <a:srgbClr val="FFFF00"/>
                </a:solidFill>
                <a:latin typeface="Arial" charset="0"/>
                <a:ea typeface="ヒラギノ角ゴ Pro W3" charset="0"/>
                <a:cs typeface="ヒラギノ角ゴ Pro W3" charset="0"/>
              </a:rPr>
              <a:t>X</a:t>
            </a:r>
          </a:p>
        </p:txBody>
      </p:sp>
      <p:pic>
        <p:nvPicPr>
          <p:cNvPr id="47107" name="Picture 1" descr="stomp on jesus photo88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35125"/>
            <a:ext cx="7772400" cy="520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8" name="Picture 2" descr="FAU-student-Ryan-Rotela-suspended-for-not-stomping-on-paper-with-Jesus-written-on-i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87675" y="1412875"/>
            <a:ext cx="5857875" cy="3286125"/>
          </a:xfrm>
          <a:prstGeom prst="rect">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bwMode="auto">
          <a:xfrm>
            <a:off x="5580063" y="188913"/>
            <a:ext cx="26638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4400" b="1">
                <a:solidFill>
                  <a:srgbClr val="FFFF00"/>
                </a:solidFill>
              </a:rPr>
              <a:t>PAUX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48130" name="Title 1"/>
          <p:cNvSpPr>
            <a:spLocks noGrp="1"/>
          </p:cNvSpPr>
          <p:nvPr>
            <p:ph type="title"/>
          </p:nvPr>
        </p:nvSpPr>
        <p:spPr>
          <a:xfrm>
            <a:off x="0" y="188913"/>
            <a:ext cx="9144000" cy="1143000"/>
          </a:xfrm>
        </p:spPr>
        <p:txBody>
          <a:bodyPr/>
          <a:lstStyle/>
          <a:p>
            <a:pPr algn="l"/>
            <a:r>
              <a:rPr lang="en-US" b="1">
                <a:solidFill>
                  <a:schemeClr val="bg1"/>
                </a:solidFill>
                <a:latin typeface="Arial" charset="0"/>
                <a:ea typeface="ヒラギノ角ゴ Pro W3" charset="0"/>
                <a:cs typeface="ヒラギノ角ゴ Pro W3" charset="0"/>
              </a:rPr>
              <a:t>The month of March…</a:t>
            </a:r>
          </a:p>
        </p:txBody>
      </p:sp>
      <p:pic>
        <p:nvPicPr>
          <p:cNvPr id="481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800236">
            <a:off x="-150813" y="-71438"/>
            <a:ext cx="4518026" cy="4537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1278682">
            <a:off x="4554538" y="765175"/>
            <a:ext cx="47625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124075" y="2924175"/>
            <a:ext cx="2540000"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49154" name="Title 1"/>
          <p:cNvSpPr>
            <a:spLocks noGrp="1"/>
          </p:cNvSpPr>
          <p:nvPr>
            <p:ph type="title"/>
          </p:nvPr>
        </p:nvSpPr>
        <p:spPr>
          <a:xfrm>
            <a:off x="5143500" y="304800"/>
            <a:ext cx="3886200" cy="3124200"/>
          </a:xfrm>
        </p:spPr>
        <p:txBody>
          <a:bodyPr/>
          <a:lstStyle/>
          <a:p>
            <a:r>
              <a:rPr lang="ja-JP" altLang="en-US" sz="5400" b="1">
                <a:solidFill>
                  <a:srgbClr val="FFFFFF"/>
                </a:solidFill>
                <a:latin typeface="Arial" charset="0"/>
                <a:ea typeface="ヒラギノ角ゴ Pro W3" charset="0"/>
                <a:cs typeface="ヒラギノ角ゴ Pro W3" charset="0"/>
              </a:rPr>
              <a:t>“</a:t>
            </a:r>
            <a:r>
              <a:rPr lang="en-US" altLang="ja-JP" sz="5400" b="1" dirty="0">
                <a:solidFill>
                  <a:srgbClr val="FFFFFF"/>
                </a:solidFill>
                <a:latin typeface="Arial" charset="0"/>
                <a:ea typeface="ヒラギノ角ゴ Pro W3" charset="0"/>
                <a:cs typeface="ヒラギノ角ゴ Pro W3" charset="0"/>
              </a:rPr>
              <a:t>The Bones of Jesus</a:t>
            </a:r>
            <a:r>
              <a:rPr lang="ja-JP" altLang="en-US" sz="5400" b="1">
                <a:solidFill>
                  <a:srgbClr val="FFFFFF"/>
                </a:solidFill>
                <a:latin typeface="Arial" charset="0"/>
                <a:ea typeface="ヒラギノ角ゴ Pro W3" charset="0"/>
                <a:cs typeface="ヒラギノ角ゴ Pro W3" charset="0"/>
              </a:rPr>
              <a:t>”</a:t>
            </a:r>
            <a:endParaRPr lang="en-US" sz="5400" b="1" dirty="0">
              <a:solidFill>
                <a:srgbClr val="FFFFFF"/>
              </a:solidFill>
              <a:latin typeface="Arial" charset="0"/>
              <a:ea typeface="ヒラギノ角ゴ Pro W3" charset="0"/>
              <a:cs typeface="ヒラギノ角ゴ Pro W3" charset="0"/>
            </a:endParaRPr>
          </a:p>
        </p:txBody>
      </p:sp>
      <p:sp>
        <p:nvSpPr>
          <p:cNvPr id="49155" name="Title 1"/>
          <p:cNvSpPr txBox="1">
            <a:spLocks/>
          </p:cNvSpPr>
          <p:nvPr/>
        </p:nvSpPr>
        <p:spPr bwMode="auto">
          <a:xfrm>
            <a:off x="5105400" y="5257800"/>
            <a:ext cx="39624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2800" b="1">
                <a:solidFill>
                  <a:schemeClr val="bg1"/>
                </a:solidFill>
              </a:rPr>
              <a:t>James Cameron </a:t>
            </a:r>
            <a:br>
              <a:rPr lang="en-US" sz="2800" b="1">
                <a:solidFill>
                  <a:schemeClr val="bg1"/>
                </a:solidFill>
              </a:rPr>
            </a:br>
            <a:r>
              <a:rPr lang="en-US" sz="2800" b="1">
                <a:solidFill>
                  <a:schemeClr val="bg1"/>
                </a:solidFill>
              </a:rPr>
              <a:t>26 February 2007</a:t>
            </a:r>
            <a:br>
              <a:rPr lang="en-US" sz="2800" b="1">
                <a:solidFill>
                  <a:schemeClr val="bg1"/>
                </a:solidFill>
              </a:rPr>
            </a:br>
            <a:r>
              <a:rPr lang="en-US" sz="2800" b="1">
                <a:solidFill>
                  <a:schemeClr val="bg1"/>
                </a:solidFill>
              </a:rPr>
              <a:t>REUTERS/Mike Segar</a:t>
            </a:r>
          </a:p>
        </p:txBody>
      </p:sp>
      <p:pic>
        <p:nvPicPr>
          <p:cNvPr id="49156" name="Picture 4" descr="jesus-relic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33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9157" name="Straight Connector 6"/>
          <p:cNvCxnSpPr>
            <a:cxnSpLocks noChangeShapeType="1"/>
          </p:cNvCxnSpPr>
          <p:nvPr/>
        </p:nvCxnSpPr>
        <p:spPr bwMode="auto">
          <a:xfrm>
            <a:off x="6019800" y="3810000"/>
            <a:ext cx="22098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5877</TotalTime>
  <Words>3515</Words>
  <Application>Microsoft Macintosh PowerPoint</Application>
  <PresentationFormat>On-screen Show (4:3)</PresentationFormat>
  <Paragraphs>329</Paragraphs>
  <Slides>61</Slides>
  <Notes>60</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61</vt:i4>
      </vt:variant>
    </vt:vector>
  </HeadingPairs>
  <TitlesOfParts>
    <vt:vector size="77" baseType="lpstr">
      <vt:lpstr>Alan Den</vt:lpstr>
      <vt:lpstr>Taco Salad</vt:lpstr>
      <vt:lpstr>Abadi MT Condensed Extra Bold</vt:lpstr>
      <vt:lpstr>Apple Chancery</vt:lpstr>
      <vt:lpstr>Arial</vt:lpstr>
      <vt:lpstr>Tahoma</vt:lpstr>
      <vt:lpstr>Times New Roman</vt:lpstr>
      <vt:lpstr>Wingdings</vt:lpstr>
      <vt:lpstr>Blank Presentation</vt:lpstr>
      <vt:lpstr>1_Blank Presentation</vt:lpstr>
      <vt:lpstr>2_Blank Presentation</vt:lpstr>
      <vt:lpstr>3_Blank Presentation</vt:lpstr>
      <vt:lpstr>Compass</vt:lpstr>
      <vt:lpstr>Slit</vt:lpstr>
      <vt:lpstr>1_Slit</vt:lpstr>
      <vt:lpstr>Orbit</vt:lpstr>
      <vt:lpstr>His Body,  Our Bodies </vt:lpstr>
      <vt:lpstr>Friday, 22 April 2022</vt:lpstr>
      <vt:lpstr>Give Up God  (2022 NY Times)  —Passover Issue  (= Good Friday)</vt:lpstr>
      <vt:lpstr>March 2013 at FAU</vt:lpstr>
      <vt:lpstr>March 2013 at FAU</vt:lpstr>
      <vt:lpstr>March 2013 at FAU</vt:lpstr>
      <vt:lpstr>March 2013 at FAUX</vt:lpstr>
      <vt:lpstr>The month of March…</vt:lpstr>
      <vt:lpstr>“The Bones of Jesus”</vt:lpstr>
      <vt:lpstr>What difference does it make to you?</vt:lpstr>
      <vt:lpstr>The Garden Tomb</vt:lpstr>
      <vt:lpstr>He is not here – for he is risen</vt:lpstr>
      <vt:lpstr>Philosophies at Athens</vt:lpstr>
      <vt:lpstr>Epicureans &amp; Stoics at the Parthenon</vt:lpstr>
      <vt:lpstr>Why is it important?</vt:lpstr>
      <vt:lpstr>I. Christ's resurrection is a key part of the gospel  (1 Cor. 15:1-11). </vt:lpstr>
      <vt:lpstr>"Now, brothers, I want to remind you of the gospel  I preached to you…   For what I received I passed on to you of first importance…"   (1 Cor 15:1a, 3a NIV)</vt:lpstr>
      <vt:lpstr>What's the Gospel?</vt:lpstr>
      <vt:lpstr>The Full Gospel</vt:lpstr>
      <vt:lpstr>What's the Difference?</vt:lpstr>
      <vt:lpstr>What's the Difference?</vt:lpstr>
      <vt:lpstr>He is not here – for he is risen</vt:lpstr>
      <vt:lpstr>I. Christ's resurrection is a key part of the gospel  (1 Cor. 15:1-11). </vt:lpstr>
      <vt:lpstr>II. Christ's resurrection will resurrect us in new bodies later (12-57).</vt:lpstr>
      <vt:lpstr>We teach…</vt:lpstr>
      <vt:lpstr>Doubting the resurrection leads to hopelessness (12-19)</vt:lpstr>
      <vt:lpstr>Black</vt:lpstr>
      <vt:lpstr>Doubting the resurrection leads to hopelessness (12-19)</vt:lpstr>
      <vt:lpstr>PowerPoint Presentation</vt:lpstr>
      <vt:lpstr>Believing the resurrection leads to hope (20-28)</vt:lpstr>
      <vt:lpstr>Hope for our resurrection comes from His victory over the cross (20-23)</vt:lpstr>
      <vt:lpstr>Firstfruits: Wave Sheaf Offering</vt:lpstr>
      <vt:lpstr>Firstfruits Temple Offering</vt:lpstr>
      <vt:lpstr>• We will reign with Christ  (24-27a)! </vt:lpstr>
      <vt:lpstr>His kingdom will be over all (27b-28) </vt:lpstr>
      <vt:lpstr>First Century Christian Baptism</vt:lpstr>
      <vt:lpstr>Resurrection?</vt:lpstr>
      <vt:lpstr>Silk Air MI 185 Crash 19 December 1997</vt:lpstr>
      <vt:lpstr>“Hope” in reincarnations…</vt:lpstr>
      <vt:lpstr>What does hope in Christ offer us instead?</vt:lpstr>
      <vt:lpstr>Christ's resurrection will give us bodies that far outshine our earthly bodies (35-57).</vt:lpstr>
      <vt:lpstr>Perfect Bodies!</vt:lpstr>
      <vt:lpstr>Three Illustrations of Our New Bodies:</vt:lpstr>
      <vt:lpstr>• Plant Life (36-38)</vt:lpstr>
      <vt:lpstr>• Plant Life (36-38)</vt:lpstr>
      <vt:lpstr>• Animal Life (39)</vt:lpstr>
      <vt:lpstr>• Inanimate Objects (40-41)</vt:lpstr>
      <vt:lpstr>The Resurrected Body (42-57)</vt:lpstr>
      <vt:lpstr>Resurrection is better (42-44a)!</vt:lpstr>
      <vt:lpstr>Black</vt:lpstr>
      <vt:lpstr>LORD of Lords</vt:lpstr>
      <vt:lpstr>We shall not all sleep…</vt:lpstr>
      <vt:lpstr>We will join him in the clouds</vt:lpstr>
      <vt:lpstr>Black</vt:lpstr>
      <vt:lpstr>1 Cor 15:55 Text</vt:lpstr>
      <vt:lpstr>III. Our future resurrection should spur us to serve Him confidently now  (1 Cor 15:58). </vt:lpstr>
      <vt:lpstr>He is not here – for he is risen</vt:lpstr>
      <vt:lpstr>Since Christ rose, you will too!  So live like it!</vt:lpstr>
      <vt:lpstr>Resurrection life!</vt:lpstr>
      <vt:lpstr>Black</vt:lpstr>
      <vt:lpstr>NT Preaching link at BibleStudyDownloads.org</vt:lpstr>
    </vt:vector>
  </TitlesOfParts>
  <Company>BeSharpCreative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Feit</dc:creator>
  <cp:lastModifiedBy>Rick Griffith</cp:lastModifiedBy>
  <cp:revision>212</cp:revision>
  <dcterms:created xsi:type="dcterms:W3CDTF">2009-04-11T06:09:11Z</dcterms:created>
  <dcterms:modified xsi:type="dcterms:W3CDTF">2022-04-23T16:07:02Z</dcterms:modified>
</cp:coreProperties>
</file>